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1" r:id="rId1"/>
  </p:sldMasterIdLst>
  <p:notesMasterIdLst>
    <p:notesMasterId r:id="rId14"/>
  </p:notesMasterIdLst>
  <p:sldIdLst>
    <p:sldId id="256" r:id="rId2"/>
    <p:sldId id="258" r:id="rId3"/>
    <p:sldId id="259" r:id="rId4"/>
    <p:sldId id="260" r:id="rId5"/>
    <p:sldId id="261" r:id="rId6"/>
    <p:sldId id="262" r:id="rId7"/>
    <p:sldId id="263" r:id="rId8"/>
    <p:sldId id="264" r:id="rId9"/>
    <p:sldId id="337" r:id="rId10"/>
    <p:sldId id="338" r:id="rId11"/>
    <p:sldId id="339" r:id="rId12"/>
    <p:sldId id="340"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CC50AD-DDB7-1341-B6DB-051CFCFE0A9C}" v="12" dt="2026-02-16T13:34:26.800"/>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74175"/>
  </p:normalViewPr>
  <p:slideViewPr>
    <p:cSldViewPr snapToGrid="0">
      <p:cViewPr varScale="1">
        <p:scale>
          <a:sx n="63" d="100"/>
          <a:sy n="63" d="100"/>
        </p:scale>
        <p:origin x="1272"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1D1528-2472-1E46-B743-3282521BC3DA}" type="datetimeFigureOut">
              <a:rPr lang="de-DE" smtClean="0"/>
              <a:t>24.02.2026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55739-F336-C648-B9C2-1CFAE8BA42AC}" type="slidenum">
              <a:rPr lang="de-DE" smtClean="0"/>
              <a:t>‹Nr.›</a:t>
            </a:fld>
            <a:endParaRPr lang="de-DE"/>
          </a:p>
        </p:txBody>
      </p:sp>
    </p:spTree>
    <p:extLst>
      <p:ext uri="{BB962C8B-B14F-4D97-AF65-F5344CB8AC3E}">
        <p14:creationId xmlns:p14="http://schemas.microsoft.com/office/powerpoint/2010/main" val="2174007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58750" indent="0">
              <a:buNone/>
            </a:pPr>
            <a:r>
              <a:rPr lang="de-DE"/>
              <a:t>Billy Graham: 2 Psalmen und 1 Kapitel Sprüche</a:t>
            </a:r>
          </a:p>
          <a:p>
            <a:pPr marL="158750" indent="0">
              <a:buNone/>
            </a:pPr>
            <a:r>
              <a:rPr lang="de-DE"/>
              <a:t>Psalmen- Umgang mit Gott /Sprüche – Umgang mit Menschen</a:t>
            </a:r>
          </a:p>
          <a:p>
            <a:pPr marL="158750" indent="0">
              <a:buNone/>
            </a:pPr>
            <a:r>
              <a:rPr lang="de-DE"/>
              <a:t>Praktische Ratschläge, damit unser Leben gelingt</a:t>
            </a:r>
          </a:p>
          <a:p>
            <a:pPr marL="158750" indent="0">
              <a:buNone/>
            </a:pPr>
            <a:endParaRPr lang="de-DE"/>
          </a:p>
          <a:p>
            <a:pPr marL="158750" indent="0">
              <a:buNone/>
            </a:pPr>
            <a:r>
              <a:rPr lang="de-DE"/>
              <a:t>Göttliche Hinweise für gelingendes Leben.</a:t>
            </a:r>
          </a:p>
          <a:p>
            <a:pPr marL="158750" indent="0">
              <a:buNone/>
            </a:pPr>
            <a:r>
              <a:rPr lang="de-DE"/>
              <a:t>Viele Sprüche erschließen sich mir</a:t>
            </a:r>
            <a:r>
              <a:rPr lang="de-DE" baseline="0"/>
              <a:t> auch nicht im Detail- aber viele Tipps sind klar und praktisch, dazu lebensfördernd.</a:t>
            </a:r>
          </a:p>
          <a:p>
            <a:pPr marL="158750" indent="0">
              <a:buNone/>
            </a:pPr>
            <a:r>
              <a:rPr lang="de-DE" baseline="0"/>
              <a:t>So konzentrieren wir uns auf die Dinge, die klar sind- das ist eh schon genug.</a:t>
            </a:r>
          </a:p>
          <a:p>
            <a:endParaRPr lang="de-DE"/>
          </a:p>
          <a:p>
            <a:pPr marL="158750" indent="0">
              <a:buNone/>
            </a:pPr>
            <a:r>
              <a:rPr lang="de-DE"/>
              <a:t>Die Sprüche </a:t>
            </a:r>
            <a:r>
              <a:rPr lang="de-DE" baseline="0"/>
              <a:t>positiv formuliert :  Wie das Leben gelingen kann und soll. (keine Moralpredigt, sondern ein Angebot.)</a:t>
            </a:r>
          </a:p>
          <a:p>
            <a:pPr marL="158750" indent="0">
              <a:buNone/>
            </a:pPr>
            <a:r>
              <a:rPr lang="de-DE" baseline="0"/>
              <a:t>Die Sprüche negativ formuliert: Wie es nicht sein muss oder soll oder auch welche Konsequenzen falsches Verhalten hat.</a:t>
            </a:r>
          </a:p>
          <a:p>
            <a:pPr marL="158750" indent="0">
              <a:buNone/>
            </a:pPr>
            <a:r>
              <a:rPr lang="de-DE" baseline="0"/>
              <a:t>Weise ist, wer für sich abwägen kann, welcher Spur er dann im Leben folgt.  (ohne die Ausrede: „Nicht gewusst“)</a:t>
            </a:r>
          </a:p>
          <a:p>
            <a:endParaRPr lang="de-DE" baseline="0"/>
          </a:p>
          <a:p>
            <a:pPr marL="158750" indent="0">
              <a:buNone/>
            </a:pPr>
            <a:r>
              <a:rPr lang="de-DE" baseline="0"/>
              <a:t>Die Bibel will uns die eigentliche Quelle zur Lebensgestaltung sein.</a:t>
            </a:r>
          </a:p>
          <a:p>
            <a:endParaRPr lang="de-DE" baseline="0"/>
          </a:p>
          <a:p>
            <a:pPr marL="158750" indent="0">
              <a:buNone/>
            </a:pPr>
            <a:r>
              <a:rPr lang="de-DE" b="1" baseline="0"/>
              <a:t>Falscher/verdreckter Treibstoff hat fatale Auswirkungen auf den Motor!</a:t>
            </a:r>
          </a:p>
          <a:p>
            <a:pPr marL="158750" indent="0">
              <a:buNone/>
            </a:pPr>
            <a:r>
              <a:rPr lang="de-DE" b="1" baseline="0"/>
              <a:t>Gut erprobte Lebenstipps</a:t>
            </a:r>
          </a:p>
          <a:p>
            <a:pPr marL="158750" indent="0">
              <a:buNone/>
            </a:pPr>
            <a:endParaRPr lang="de-DE" b="1" baseline="0"/>
          </a:p>
          <a:p>
            <a:pPr marL="158750" indent="0">
              <a:buNone/>
            </a:pPr>
            <a:r>
              <a:rPr lang="de-DE" b="1" baseline="0"/>
              <a:t>Angebot: Ich stell dir was vor- du entscheidest, ob Du es willst – Konsequenzen!</a:t>
            </a:r>
            <a:endParaRPr lang="de-DE" b="1"/>
          </a:p>
          <a:p>
            <a:endParaRPr lang="de-DE"/>
          </a:p>
        </p:txBody>
      </p:sp>
      <p:sp>
        <p:nvSpPr>
          <p:cNvPr id="4" name="Foliennummernplatzhalter 3"/>
          <p:cNvSpPr>
            <a:spLocks noGrp="1"/>
          </p:cNvSpPr>
          <p:nvPr>
            <p:ph type="sldNum" sz="quarter" idx="5"/>
          </p:nvPr>
        </p:nvSpPr>
        <p:spPr/>
        <p:txBody>
          <a:bodyPr/>
          <a:lstStyle/>
          <a:p>
            <a:fld id="{CC355739-F336-C648-B9C2-1CFAE8BA42AC}" type="slidenum">
              <a:rPr lang="de-DE" smtClean="0"/>
              <a:t>1</a:t>
            </a:fld>
            <a:endParaRPr lang="de-DE"/>
          </a:p>
        </p:txBody>
      </p:sp>
    </p:spTree>
    <p:extLst>
      <p:ext uri="{BB962C8B-B14F-4D97-AF65-F5344CB8AC3E}">
        <p14:creationId xmlns:p14="http://schemas.microsoft.com/office/powerpoint/2010/main" val="3476893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Gott bitten:   Gerade in schwierigen Momenten (Anfechtungen) können wir so Orientierung finden</a:t>
            </a:r>
          </a:p>
          <a:p>
            <a:endParaRPr lang="de-DE" dirty="0"/>
          </a:p>
          <a:p>
            <a:r>
              <a:rPr lang="de-DE" dirty="0"/>
              <a:t>Bereitschaft zur Weiterentwicklung: Es gibt noch mehr Land hinter meinem Gartenzaun. Erkenntnis ist Stückwerk. </a:t>
            </a:r>
            <a:r>
              <a:rPr lang="de-DE" dirty="0" err="1"/>
              <a:t>Spr</a:t>
            </a:r>
            <a:r>
              <a:rPr lang="de-DE" dirty="0"/>
              <a:t> 18: 15</a:t>
            </a:r>
          </a:p>
          <a:p>
            <a:endParaRPr lang="de-DE" dirty="0"/>
          </a:p>
          <a:p>
            <a:r>
              <a:rPr lang="de-DE" dirty="0"/>
              <a:t>Kritikfähig: </a:t>
            </a:r>
            <a:r>
              <a:rPr lang="de-DE" dirty="0" err="1"/>
              <a:t>Spr</a:t>
            </a:r>
            <a:r>
              <a:rPr lang="de-DE" dirty="0"/>
              <a:t> 15: 31 lesen: Wenn Menschen dich nicht kritisieren, liegt es vielleicht nicht daran, dass da kein Bedarf wäre, sondern sie scheuen deine Reaktion…</a:t>
            </a:r>
          </a:p>
          <a:p>
            <a:r>
              <a:rPr lang="de-DE" dirty="0"/>
              <a:t>Politik: beratungsresistent?</a:t>
            </a:r>
          </a:p>
          <a:p>
            <a:endParaRPr lang="de-DE" dirty="0"/>
          </a:p>
          <a:p>
            <a:r>
              <a:rPr lang="de-DE" dirty="0"/>
              <a:t>5 Finger Prinzip. Daumen: was war gut?  Zeigefinger: was ist dir klar geworden/gezeigt worden? Mittelfinger: was stinkt dir und läuft nicht gut? Ringfinger: Beziehungen, kleiner Finger: was kommt zu kurz?</a:t>
            </a:r>
          </a:p>
          <a:p>
            <a:endParaRPr lang="de-DE" dirty="0"/>
          </a:p>
          <a:p>
            <a:r>
              <a:rPr lang="de-DE" dirty="0"/>
              <a:t>Challenge: triff dich mal zum Kaffee für eine Stunde mit einem, den du für weise hältst und frag ihn mal, welche Tipps er geben würde, damit unser Leben gelingt.</a:t>
            </a:r>
          </a:p>
          <a:p>
            <a:endParaRPr lang="de-DE" dirty="0"/>
          </a:p>
          <a:p>
            <a:r>
              <a:rPr lang="de-DE" dirty="0"/>
              <a:t>Sich mit Gott beschäftigen: Je mehr ich mit Jesus unterwegs bin, desto klarer finde ich mich in meiner Lebensumgebung zurecht. Wie bei einem Kompass, weiß ich, wo ich bin und in welche Richtung ich muss.</a:t>
            </a:r>
          </a:p>
        </p:txBody>
      </p:sp>
      <p:sp>
        <p:nvSpPr>
          <p:cNvPr id="4" name="Foliennummernplatzhalter 3"/>
          <p:cNvSpPr>
            <a:spLocks noGrp="1"/>
          </p:cNvSpPr>
          <p:nvPr>
            <p:ph type="sldNum" sz="quarter" idx="5"/>
          </p:nvPr>
        </p:nvSpPr>
        <p:spPr/>
        <p:txBody>
          <a:bodyPr/>
          <a:lstStyle/>
          <a:p>
            <a:fld id="{CC355739-F336-C648-B9C2-1CFAE8BA42AC}" type="slidenum">
              <a:rPr lang="de-DE" smtClean="0"/>
              <a:t>10</a:t>
            </a:fld>
            <a:endParaRPr lang="de-DE"/>
          </a:p>
        </p:txBody>
      </p:sp>
    </p:spTree>
    <p:extLst>
      <p:ext uri="{BB962C8B-B14F-4D97-AF65-F5344CB8AC3E}">
        <p14:creationId xmlns:p14="http://schemas.microsoft.com/office/powerpoint/2010/main" val="980938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lvl="0" indent="0" algn="l" rtl="0">
              <a:spcBef>
                <a:spcPts val="0"/>
              </a:spcBef>
              <a:spcAft>
                <a:spcPts val="0"/>
              </a:spcAft>
              <a:buNone/>
            </a:pPr>
            <a:r>
              <a:rPr lang="de-DE" dirty="0"/>
              <a:t>Ehrfurcht hilft mir zu erkennen, wer Gott ist und wert ich bin. Es befreit mich uns vor der ICH- Zentriertheit und dem Denken, dass es nur um uns geht.</a:t>
            </a:r>
          </a:p>
          <a:p>
            <a:pPr marL="0" lvl="0" indent="0" algn="l" rtl="0">
              <a:spcBef>
                <a:spcPts val="0"/>
              </a:spcBef>
              <a:spcAft>
                <a:spcPts val="0"/>
              </a:spcAft>
              <a:buNone/>
            </a:pPr>
            <a:r>
              <a:rPr lang="de-DE" dirty="0" err="1"/>
              <a:t>Bsp</a:t>
            </a:r>
            <a:r>
              <a:rPr lang="de-DE" dirty="0"/>
              <a:t>: Kind fragt seinen Vater: Wie groß ist Gott?  Und der Vater fragt zurück- wie groß ist das Flugzeug, dass du siehst?</a:t>
            </a:r>
          </a:p>
          <a:p>
            <a:pPr marL="0" lvl="0" indent="0" algn="l" rtl="0">
              <a:spcBef>
                <a:spcPts val="0"/>
              </a:spcBef>
              <a:spcAft>
                <a:spcPts val="0"/>
              </a:spcAft>
              <a:buNone/>
            </a:pPr>
            <a:r>
              <a:rPr lang="de-DE" dirty="0"/>
              <a:t>Dann fahren sie zum Flughafen.  Und direkt am Gate fragt der Vater: Wie groß ist das Flugzeug jetzt?</a:t>
            </a:r>
          </a:p>
          <a:p>
            <a:pPr marL="0" lvl="0" indent="0" algn="l" rtl="0">
              <a:spcBef>
                <a:spcPts val="0"/>
              </a:spcBef>
              <a:spcAft>
                <a:spcPts val="0"/>
              </a:spcAft>
              <a:buNone/>
            </a:pPr>
            <a:r>
              <a:rPr lang="de-DE" dirty="0"/>
              <a:t>Je näher, desto größer…. (Wie groß ist unser Gott?</a:t>
            </a:r>
          </a:p>
          <a:p>
            <a:pPr marL="0" lvl="0" indent="0" algn="l" rtl="0">
              <a:spcBef>
                <a:spcPts val="0"/>
              </a:spcBef>
              <a:spcAft>
                <a:spcPts val="0"/>
              </a:spcAft>
              <a:buNone/>
            </a:pPr>
            <a:endParaRPr lang="de-DE" dirty="0"/>
          </a:p>
          <a:p>
            <a:pPr marL="0" lvl="0" indent="0" algn="l" rtl="0">
              <a:spcBef>
                <a:spcPts val="0"/>
              </a:spcBef>
              <a:spcAft>
                <a:spcPts val="0"/>
              </a:spcAft>
              <a:buNone/>
            </a:pPr>
            <a:r>
              <a:rPr lang="de-DE" dirty="0"/>
              <a:t>Ehrfurcht</a:t>
            </a:r>
            <a:r>
              <a:rPr lang="de-DE" baseline="0" dirty="0"/>
              <a:t> wird gespeist vom Staunen über Gott. Frucht meint hier: die Anerkennung seiner vollen Autorität-  dass man von etwas oder jemand überwältigt und ergriffen ist.</a:t>
            </a:r>
          </a:p>
          <a:p>
            <a:pPr marL="0" lvl="0" indent="0" algn="l" rtl="0">
              <a:spcBef>
                <a:spcPts val="0"/>
              </a:spcBef>
              <a:spcAft>
                <a:spcPts val="0"/>
              </a:spcAft>
              <a:buNone/>
            </a:pPr>
            <a:r>
              <a:rPr lang="de-DE" baseline="0" dirty="0"/>
              <a:t>Von Gott, seiner Größe, seiner Liebe, seiner Gnade….  </a:t>
            </a:r>
            <a:r>
              <a:rPr lang="de-DE" baseline="0" dirty="0" err="1"/>
              <a:t>Spr</a:t>
            </a:r>
            <a:r>
              <a:rPr lang="de-DE" baseline="0" dirty="0"/>
              <a:t> 3: 32b dem Gottesfürchtigen aber schenkt er seine Freundschaft</a:t>
            </a:r>
          </a:p>
          <a:p>
            <a:pPr marL="0" lvl="0" indent="0" algn="l" rtl="0">
              <a:spcBef>
                <a:spcPts val="0"/>
              </a:spcBef>
              <a:spcAft>
                <a:spcPts val="0"/>
              </a:spcAft>
              <a:buNone/>
            </a:pPr>
            <a:r>
              <a:rPr lang="de-DE" baseline="0" dirty="0"/>
              <a:t>Je kleiner unser Gott ist, desto weniger werden wir ihn bestaunen oder Ehrfurcht vor ihm haben.</a:t>
            </a:r>
          </a:p>
          <a:p>
            <a:pPr marL="0" lvl="0" indent="0" algn="l" rtl="0">
              <a:spcBef>
                <a:spcPts val="0"/>
              </a:spcBef>
              <a:spcAft>
                <a:spcPts val="0"/>
              </a:spcAft>
              <a:buNone/>
            </a:pPr>
            <a:r>
              <a:rPr lang="de-DE" baseline="0" dirty="0"/>
              <a:t>Gott höher zu achten, als die eigene bisherige Erkenntnis – unsere innere Herzenshaltung ihm zu unterstellen</a:t>
            </a:r>
          </a:p>
          <a:p>
            <a:pPr marL="0" lvl="0" indent="0" algn="l" rtl="0">
              <a:spcBef>
                <a:spcPts val="0"/>
              </a:spcBef>
              <a:spcAft>
                <a:spcPts val="0"/>
              </a:spcAft>
              <a:buNone/>
            </a:pPr>
            <a:endParaRPr lang="de-DE" baseline="0" dirty="0"/>
          </a:p>
          <a:p>
            <a:r>
              <a:rPr lang="de-DE" baseline="0" dirty="0"/>
              <a:t>Es geht um eine vorsichtige, umsichtige Haltung, um nicht gegen den Willen Gottes zu handeln.  Hiob 28: 28 / 2 Kor 7: 1  / </a:t>
            </a:r>
            <a:r>
              <a:rPr lang="de-DE" baseline="0" dirty="0" err="1"/>
              <a:t>Jer</a:t>
            </a:r>
            <a:r>
              <a:rPr lang="de-DE" baseline="0" dirty="0"/>
              <a:t> 10:7</a:t>
            </a:r>
          </a:p>
          <a:p>
            <a:r>
              <a:rPr lang="de-DE" baseline="0" dirty="0"/>
              <a:t>Man scheut sich etwas zu tun, was die Person, die man fürchtet betrüben könnte.  Man wächst darin, je besser man IHN kennt.</a:t>
            </a:r>
          </a:p>
          <a:p>
            <a:endParaRPr lang="de-DE" baseline="0" dirty="0"/>
          </a:p>
          <a:p>
            <a:r>
              <a:rPr lang="de-DE" baseline="0" dirty="0"/>
              <a:t>Es meint eine innere Herzenshaltung, die auch durch entsprechendes Verhalten deutlich wird. Es beginnt damit, Gott zu erkennen, wie er ist.</a:t>
            </a:r>
          </a:p>
          <a:p>
            <a:r>
              <a:rPr lang="de-DE" baseline="0" dirty="0"/>
              <a:t>(Was wir glauben, entscheidet, wie wir leben)</a:t>
            </a:r>
          </a:p>
          <a:p>
            <a:r>
              <a:rPr lang="de-DE" baseline="0" dirty="0"/>
              <a:t>  </a:t>
            </a:r>
          </a:p>
          <a:p>
            <a:r>
              <a:rPr lang="de-DE" baseline="0" dirty="0"/>
              <a:t>Es gibt 2 Arten zu leben: Entweder ist Gott die Mitte oder etwas anderes nimmt seinen Platz ein (öffentliche Meinung, Gefühle, Wissenschaft..)</a:t>
            </a:r>
          </a:p>
          <a:p>
            <a:endParaRPr lang="de-DE" baseline="0" dirty="0"/>
          </a:p>
          <a:p>
            <a:r>
              <a:rPr lang="de-DE" baseline="0" dirty="0"/>
              <a:t>Trotz der Größe Gottes und seiner Macht geht von ihm aus immer das: „Fürchte dich nicht!“ – seine Zuwendung.  Seine Gnade und Zuneigung haben den Ernst seines Anspruchs aber nicht auf.  Er verlangt- und es steht ihm zu – den vollen Gehorsam und die ungeteilte Aufmerksamkeit.  Hos 6: 6  nicht versuchen, seinen Anspruch durch eigene Ideen auszugleichen.  (Anerkennung seiner vollständigen Autorität.</a:t>
            </a:r>
          </a:p>
          <a:p>
            <a:endParaRPr lang="de-DE" dirty="0"/>
          </a:p>
          <a:p>
            <a:pPr marL="0" lvl="0" indent="0" algn="l" rtl="0">
              <a:spcBef>
                <a:spcPts val="0"/>
              </a:spcBef>
              <a:spcAft>
                <a:spcPts val="0"/>
              </a:spcAft>
              <a:buNone/>
            </a:pPr>
            <a:endParaRPr lang="de-DE" dirty="0"/>
          </a:p>
          <a:p>
            <a:endParaRPr lang="de-DE" dirty="0"/>
          </a:p>
        </p:txBody>
      </p:sp>
      <p:sp>
        <p:nvSpPr>
          <p:cNvPr id="4" name="Foliennummernplatzhalter 3"/>
          <p:cNvSpPr>
            <a:spLocks noGrp="1"/>
          </p:cNvSpPr>
          <p:nvPr>
            <p:ph type="sldNum" sz="quarter" idx="5"/>
          </p:nvPr>
        </p:nvSpPr>
        <p:spPr/>
        <p:txBody>
          <a:bodyPr/>
          <a:lstStyle/>
          <a:p>
            <a:fld id="{CC355739-F336-C648-B9C2-1CFAE8BA42AC}" type="slidenum">
              <a:rPr lang="de-DE" smtClean="0"/>
              <a:t>11</a:t>
            </a:fld>
            <a:endParaRPr lang="de-DE"/>
          </a:p>
        </p:txBody>
      </p:sp>
    </p:spTree>
    <p:extLst>
      <p:ext uri="{BB962C8B-B14F-4D97-AF65-F5344CB8AC3E}">
        <p14:creationId xmlns:p14="http://schemas.microsoft.com/office/powerpoint/2010/main" val="1907375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Oswald Chambers:</a:t>
            </a:r>
          </a:p>
          <a:p>
            <a:r>
              <a:rPr lang="de-DE" dirty="0"/>
              <a:t>Das Erstaunliche an der Furcht vor Gott ist, dass man, wenn man Gott fürchtet, niemand und nichts anderes mehr fürchtet. (oder fürchten muss.) Wenn man dagegen Gott nicht fürchtet, fürchtet man </a:t>
            </a:r>
            <a:r>
              <a:rPr lang="de-DE"/>
              <a:t>alles andere.</a:t>
            </a:r>
          </a:p>
        </p:txBody>
      </p:sp>
      <p:sp>
        <p:nvSpPr>
          <p:cNvPr id="4" name="Foliennummernplatzhalter 3"/>
          <p:cNvSpPr>
            <a:spLocks noGrp="1"/>
          </p:cNvSpPr>
          <p:nvPr>
            <p:ph type="sldNum" sz="quarter" idx="5"/>
          </p:nvPr>
        </p:nvSpPr>
        <p:spPr/>
        <p:txBody>
          <a:bodyPr/>
          <a:lstStyle/>
          <a:p>
            <a:fld id="{CC355739-F336-C648-B9C2-1CFAE8BA42AC}" type="slidenum">
              <a:rPr lang="de-DE" smtClean="0"/>
              <a:t>12</a:t>
            </a:fld>
            <a:endParaRPr lang="de-DE"/>
          </a:p>
        </p:txBody>
      </p:sp>
    </p:spTree>
    <p:extLst>
      <p:ext uri="{BB962C8B-B14F-4D97-AF65-F5344CB8AC3E}">
        <p14:creationId xmlns:p14="http://schemas.microsoft.com/office/powerpoint/2010/main" val="1444471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Sprüche, weniger wie wir sie auf Wänden in der </a:t>
            </a:r>
            <a:r>
              <a:rPr lang="de-DE" dirty="0" err="1"/>
              <a:t>U-bahn</a:t>
            </a:r>
            <a:r>
              <a:rPr lang="de-DE" dirty="0"/>
              <a:t> oder an anderen Stellen finden oder sie uns im Alltag begegnen</a:t>
            </a:r>
          </a:p>
          <a:p>
            <a:endParaRPr lang="de-DE" dirty="0"/>
          </a:p>
          <a:p>
            <a:r>
              <a:rPr lang="de-DE" dirty="0"/>
              <a:t>Da kann ja auch ein Stück Wahrheit dran sein…</a:t>
            </a:r>
          </a:p>
          <a:p>
            <a:r>
              <a:rPr lang="de-DE" dirty="0"/>
              <a:t>Fährst du rückwärts an ein Baum – verkleinert sich der Kofferraum</a:t>
            </a:r>
          </a:p>
        </p:txBody>
      </p:sp>
      <p:sp>
        <p:nvSpPr>
          <p:cNvPr id="4" name="Foliennummernplatzhalter 3"/>
          <p:cNvSpPr>
            <a:spLocks noGrp="1"/>
          </p:cNvSpPr>
          <p:nvPr>
            <p:ph type="sldNum" sz="quarter" idx="5"/>
          </p:nvPr>
        </p:nvSpPr>
        <p:spPr/>
        <p:txBody>
          <a:bodyPr/>
          <a:lstStyle/>
          <a:p>
            <a:fld id="{CC355739-F336-C648-B9C2-1CFAE8BA42AC}" type="slidenum">
              <a:rPr lang="de-DE" smtClean="0"/>
              <a:t>2</a:t>
            </a:fld>
            <a:endParaRPr lang="de-DE"/>
          </a:p>
        </p:txBody>
      </p:sp>
    </p:spTree>
    <p:extLst>
      <p:ext uri="{BB962C8B-B14F-4D97-AF65-F5344CB8AC3E}">
        <p14:creationId xmlns:p14="http://schemas.microsoft.com/office/powerpoint/2010/main" val="71458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CC355739-F336-C648-B9C2-1CFAE8BA42AC}" type="slidenum">
              <a:rPr lang="de-DE" smtClean="0"/>
              <a:t>3</a:t>
            </a:fld>
            <a:endParaRPr lang="de-DE"/>
          </a:p>
        </p:txBody>
      </p:sp>
    </p:spTree>
    <p:extLst>
      <p:ext uri="{BB962C8B-B14F-4D97-AF65-F5344CB8AC3E}">
        <p14:creationId xmlns:p14="http://schemas.microsoft.com/office/powerpoint/2010/main" val="3048905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Kompass -Orientierung im Dickicht des Lebens</a:t>
            </a:r>
          </a:p>
          <a:p>
            <a:endParaRPr lang="de-DE" dirty="0"/>
          </a:p>
          <a:p>
            <a:r>
              <a:rPr lang="de-DE" dirty="0"/>
              <a:t>Sprüche im Sinne von: guten Ratschlägen, damit das Leben gelingt.</a:t>
            </a:r>
          </a:p>
        </p:txBody>
      </p:sp>
      <p:sp>
        <p:nvSpPr>
          <p:cNvPr id="4" name="Foliennummernplatzhalter 3"/>
          <p:cNvSpPr>
            <a:spLocks noGrp="1"/>
          </p:cNvSpPr>
          <p:nvPr>
            <p:ph type="sldNum" sz="quarter" idx="5"/>
          </p:nvPr>
        </p:nvSpPr>
        <p:spPr/>
        <p:txBody>
          <a:bodyPr/>
          <a:lstStyle/>
          <a:p>
            <a:fld id="{CC355739-F336-C648-B9C2-1CFAE8BA42AC}" type="slidenum">
              <a:rPr lang="de-DE" smtClean="0"/>
              <a:t>4</a:t>
            </a:fld>
            <a:endParaRPr lang="de-DE"/>
          </a:p>
        </p:txBody>
      </p:sp>
    </p:spTree>
    <p:extLst>
      <p:ext uri="{BB962C8B-B14F-4D97-AF65-F5344CB8AC3E}">
        <p14:creationId xmlns:p14="http://schemas.microsoft.com/office/powerpoint/2010/main" val="717542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CC355739-F336-C648-B9C2-1CFAE8BA42AC}" type="slidenum">
              <a:rPr lang="de-DE" smtClean="0"/>
              <a:t>5</a:t>
            </a:fld>
            <a:endParaRPr lang="de-DE"/>
          </a:p>
        </p:txBody>
      </p:sp>
    </p:spTree>
    <p:extLst>
      <p:ext uri="{BB962C8B-B14F-4D97-AF65-F5344CB8AC3E}">
        <p14:creationId xmlns:p14="http://schemas.microsoft.com/office/powerpoint/2010/main" val="4045064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a:t>Die Sprüche sind:</a:t>
            </a:r>
          </a:p>
          <a:p>
            <a:pPr marL="171450" indent="-171450">
              <a:buFontTx/>
              <a:buChar char="-"/>
            </a:pPr>
            <a:r>
              <a:rPr lang="de-DE"/>
              <a:t>Komprimierte, kurze Aussagen, beruhend auf langen Erfahrungen – was wären Deine Tipps?</a:t>
            </a:r>
          </a:p>
          <a:p>
            <a:pPr marL="171450" indent="-171450">
              <a:buFontTx/>
              <a:buChar char="-"/>
            </a:pPr>
            <a:r>
              <a:rPr lang="de-DE"/>
              <a:t>Wahrheiten in verdichteter Form (z.T. auch</a:t>
            </a:r>
            <a:r>
              <a:rPr lang="de-DE" baseline="0"/>
              <a:t> Teilaspekte- Gesamtschau des Themas im Auge behalten) (nicht in allen Versen ist immer die komplette Weisheit- Teilaspekte)</a:t>
            </a:r>
          </a:p>
          <a:p>
            <a:pPr marL="171450" indent="-171450">
              <a:buFontTx/>
              <a:buChar char="-"/>
            </a:pPr>
            <a:r>
              <a:rPr lang="de-DE" baseline="0"/>
              <a:t>Erprobte Ratschläge, die uns helfen, im Alltag gottgemäß zu leben, damit das Leben gelingt.  Eine Gesamtübersicht erfolgt an anderer Stelle. (Video)</a:t>
            </a:r>
          </a:p>
          <a:p>
            <a:pPr marL="171450" indent="-171450">
              <a:buFontTx/>
              <a:buChar char="-"/>
            </a:pPr>
            <a:r>
              <a:rPr lang="de-DE" baseline="0"/>
              <a:t>Texte in verschiedenen Gattungen, Bildsprache, Parallelismus…</a:t>
            </a:r>
          </a:p>
          <a:p>
            <a:pPr marL="171450" indent="-171450">
              <a:buFontTx/>
              <a:buChar char="-"/>
            </a:pPr>
            <a:endParaRPr lang="de-DE" baseline="0"/>
          </a:p>
          <a:p>
            <a:pPr marL="0" indent="0">
              <a:buFontTx/>
              <a:buNone/>
            </a:pPr>
            <a:r>
              <a:rPr lang="de-DE" baseline="0"/>
              <a:t>Kol 1: 9-11  Absicht von Paulus, wie sich ein Leben entwickeln soll. Handeln Gotts durch seinen Geist.  Die Sprüche geben hier praktische Tipps dazu.</a:t>
            </a:r>
          </a:p>
          <a:p>
            <a:pPr marL="0" indent="0">
              <a:buFontTx/>
              <a:buNone/>
            </a:pPr>
            <a:endParaRPr lang="de-DE" baseline="0"/>
          </a:p>
        </p:txBody>
      </p:sp>
      <p:sp>
        <p:nvSpPr>
          <p:cNvPr id="4" name="Foliennummernplatzhalter 3"/>
          <p:cNvSpPr>
            <a:spLocks noGrp="1"/>
          </p:cNvSpPr>
          <p:nvPr>
            <p:ph type="sldNum" sz="quarter" idx="5"/>
          </p:nvPr>
        </p:nvSpPr>
        <p:spPr/>
        <p:txBody>
          <a:bodyPr/>
          <a:lstStyle/>
          <a:p>
            <a:fld id="{CC355739-F336-C648-B9C2-1CFAE8BA42AC}" type="slidenum">
              <a:rPr lang="de-DE" smtClean="0"/>
              <a:t>6</a:t>
            </a:fld>
            <a:endParaRPr lang="de-DE"/>
          </a:p>
        </p:txBody>
      </p:sp>
    </p:spTree>
    <p:extLst>
      <p:ext uri="{BB962C8B-B14F-4D97-AF65-F5344CB8AC3E}">
        <p14:creationId xmlns:p14="http://schemas.microsoft.com/office/powerpoint/2010/main" val="3279792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r>
              <a:rPr lang="de-DE" baseline="0" dirty="0"/>
              <a:t>Autoren: Samuel (Löwenanteil), </a:t>
            </a:r>
            <a:r>
              <a:rPr lang="de-DE" baseline="0" dirty="0" err="1"/>
              <a:t>Agur</a:t>
            </a:r>
            <a:r>
              <a:rPr lang="de-DE" baseline="0" dirty="0"/>
              <a:t>, Lemuel, anonyme Lehrer, Männer Hiskias</a:t>
            </a:r>
          </a:p>
          <a:p>
            <a:pPr marL="0" indent="0">
              <a:buFontTx/>
              <a:buNone/>
            </a:pPr>
            <a:r>
              <a:rPr lang="de-DE" baseline="0" dirty="0"/>
              <a:t>Salomo (ca. 950 v. Chr.) Bittet um Weisheit für seine Aufgabe. 1 Kö 3</a:t>
            </a:r>
          </a:p>
          <a:p>
            <a:endParaRPr lang="de-DE" dirty="0"/>
          </a:p>
        </p:txBody>
      </p:sp>
      <p:sp>
        <p:nvSpPr>
          <p:cNvPr id="4" name="Foliennummernplatzhalter 3"/>
          <p:cNvSpPr>
            <a:spLocks noGrp="1"/>
          </p:cNvSpPr>
          <p:nvPr>
            <p:ph type="sldNum" sz="quarter" idx="5"/>
          </p:nvPr>
        </p:nvSpPr>
        <p:spPr/>
        <p:txBody>
          <a:bodyPr/>
          <a:lstStyle/>
          <a:p>
            <a:fld id="{CC355739-F336-C648-B9C2-1CFAE8BA42AC}" type="slidenum">
              <a:rPr lang="de-DE" smtClean="0"/>
              <a:t>7</a:t>
            </a:fld>
            <a:endParaRPr lang="de-DE"/>
          </a:p>
        </p:txBody>
      </p:sp>
    </p:spTree>
    <p:extLst>
      <p:ext uri="{BB962C8B-B14F-4D97-AF65-F5344CB8AC3E}">
        <p14:creationId xmlns:p14="http://schemas.microsoft.com/office/powerpoint/2010/main" val="1731918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r>
              <a:rPr lang="de-DE" baseline="0" dirty="0"/>
              <a:t>Weisheit ist nicht eine besondere Begabung oder ein hoher Intelligenzquotient, sondern eher eine Herzensausrichtung. Wie führe ich ein Leben, das Gott entspricht und in seinem Sinne erfolgreich ist</a:t>
            </a:r>
            <a:r>
              <a:rPr lang="de-DE" b="1" baseline="0" dirty="0"/>
              <a:t>. </a:t>
            </a:r>
          </a:p>
          <a:p>
            <a:pPr marL="0" indent="0">
              <a:buFontTx/>
              <a:buNone/>
            </a:pPr>
            <a:r>
              <a:rPr lang="de-DE" b="1" baseline="0" dirty="0"/>
              <a:t>Also biblisch gesehen, hat Weisheit immer einen Gottesbezug- nicht nur ein Zuwachs an Wissen…</a:t>
            </a:r>
          </a:p>
          <a:p>
            <a:pPr marL="0" indent="0">
              <a:buFontTx/>
              <a:buNone/>
            </a:pPr>
            <a:r>
              <a:rPr lang="de-DE" baseline="0" dirty="0"/>
              <a:t>Es ist nicht alles zu wissen oder moralische Perfektion, sondern die Grundfragen des Lebens zu erfassen und richtig einzuordnen. Ein Unterscheidungsvermögen in den verschiedenen Situationen des Lebens. Eine Art </a:t>
            </a:r>
            <a:r>
              <a:rPr lang="de-DE" b="1" baseline="0" dirty="0"/>
              <a:t>geistliche Navigation</a:t>
            </a:r>
            <a:r>
              <a:rPr lang="de-DE" baseline="0" dirty="0"/>
              <a:t>. Dabei bin ich nicht selbst im Fokus, sondern Gottes Liebe und seine Prinzipien. </a:t>
            </a:r>
          </a:p>
          <a:p>
            <a:pPr marL="0" indent="0">
              <a:buFontTx/>
              <a:buNone/>
            </a:pPr>
            <a:r>
              <a:rPr lang="de-DE" baseline="0" dirty="0"/>
              <a:t>Weisheit hilft mir, zielorientiert zu leben.</a:t>
            </a:r>
          </a:p>
          <a:p>
            <a:pPr marL="0" indent="0">
              <a:buFontTx/>
              <a:buNone/>
            </a:pPr>
            <a:r>
              <a:rPr lang="de-DE" baseline="0" dirty="0"/>
              <a:t>Es ist die Einladung, sein Leben wertvoll und nachhaltig zu gestalten.</a:t>
            </a:r>
          </a:p>
          <a:p>
            <a:pPr marL="0" indent="0">
              <a:buFontTx/>
              <a:buNone/>
            </a:pPr>
            <a:endParaRPr lang="de-DE" baseline="0" dirty="0"/>
          </a:p>
          <a:p>
            <a:pPr marL="171450" indent="-171450">
              <a:buFontTx/>
              <a:buChar char="-"/>
            </a:pPr>
            <a:r>
              <a:rPr lang="de-DE" baseline="0" dirty="0"/>
              <a:t>Praktische Aussagen, wie Gott sich das Zusammenleben mit ihm und den Menschen  untereinander vorstellt</a:t>
            </a:r>
          </a:p>
          <a:p>
            <a:pPr marL="171450" indent="-171450">
              <a:buFontTx/>
              <a:buChar char="-"/>
            </a:pPr>
            <a:r>
              <a:rPr lang="de-DE" baseline="0" dirty="0"/>
              <a:t>Grundlegende Lebensprinzipien von denen man profitieren kann oder auch nicht.  </a:t>
            </a:r>
            <a:r>
              <a:rPr lang="de-DE" baseline="0" dirty="0" err="1"/>
              <a:t>Spr</a:t>
            </a:r>
            <a:r>
              <a:rPr lang="de-DE" baseline="0" dirty="0"/>
              <a:t> 3: 13</a:t>
            </a:r>
          </a:p>
          <a:p>
            <a:pPr marL="0" indent="0">
              <a:buFontTx/>
              <a:buNone/>
            </a:pPr>
            <a:r>
              <a:rPr lang="de-DE" baseline="0" dirty="0"/>
              <a:t>Dabei geht es darum, dass die Beziehung zu Gott positive Auswirkungen auf mein Leben haben kann, charakterliche Veränderung bewirkt und mein Beziehungsumfeld positiv beeinflussen kann</a:t>
            </a:r>
          </a:p>
          <a:p>
            <a:pPr marL="0" indent="0">
              <a:buFontTx/>
              <a:buNone/>
            </a:pPr>
            <a:r>
              <a:rPr lang="de-DE" baseline="0" dirty="0"/>
              <a:t>3 Vorteile: </a:t>
            </a:r>
            <a:r>
              <a:rPr lang="de-DE" b="1" baseline="0" dirty="0"/>
              <a:t>Beziehung zu Gott, Beziehung zu anderen Menschen </a:t>
            </a:r>
            <a:r>
              <a:rPr lang="de-DE" baseline="0" dirty="0"/>
              <a:t>– mein Beziehungsumfeld positiv gestalten und die </a:t>
            </a:r>
            <a:r>
              <a:rPr lang="de-DE" b="1" baseline="0" dirty="0"/>
              <a:t>Beziehung zu mir selbst- </a:t>
            </a:r>
            <a:r>
              <a:rPr lang="de-DE" baseline="0" dirty="0"/>
              <a:t>charakterliche Reife, Defizite überwinden</a:t>
            </a:r>
          </a:p>
          <a:p>
            <a:pPr marL="0" indent="0">
              <a:buFontTx/>
              <a:buNone/>
            </a:pPr>
            <a:endParaRPr lang="de-DE" baseline="0" dirty="0"/>
          </a:p>
          <a:p>
            <a:r>
              <a:rPr lang="de-DE" dirty="0"/>
              <a:t>Buchtipp: James McDonald: Ergriffen</a:t>
            </a:r>
          </a:p>
        </p:txBody>
      </p:sp>
      <p:sp>
        <p:nvSpPr>
          <p:cNvPr id="4" name="Foliennummernplatzhalter 3"/>
          <p:cNvSpPr>
            <a:spLocks noGrp="1"/>
          </p:cNvSpPr>
          <p:nvPr>
            <p:ph type="sldNum" sz="quarter" idx="5"/>
          </p:nvPr>
        </p:nvSpPr>
        <p:spPr/>
        <p:txBody>
          <a:bodyPr/>
          <a:lstStyle/>
          <a:p>
            <a:fld id="{CC355739-F336-C648-B9C2-1CFAE8BA42AC}" type="slidenum">
              <a:rPr lang="de-DE" smtClean="0"/>
              <a:t>8</a:t>
            </a:fld>
            <a:endParaRPr lang="de-DE"/>
          </a:p>
        </p:txBody>
      </p:sp>
    </p:spTree>
    <p:extLst>
      <p:ext uri="{BB962C8B-B14F-4D97-AF65-F5344CB8AC3E}">
        <p14:creationId xmlns:p14="http://schemas.microsoft.com/office/powerpoint/2010/main" val="505764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58750" indent="0">
              <a:buNone/>
            </a:pPr>
            <a:r>
              <a:rPr lang="de-DE" dirty="0"/>
              <a:t>Weisheit lernt man nur in der Praxis!</a:t>
            </a:r>
            <a:r>
              <a:rPr lang="de-DE" baseline="0" dirty="0"/>
              <a:t> Experte wird man erst außerhalb der Uni – nur durch Erfahrung und Reflexion. Wie lernen wir aus Gutem oder Schlechtem?</a:t>
            </a:r>
          </a:p>
          <a:p>
            <a:pPr marL="158750" indent="0">
              <a:buNone/>
            </a:pPr>
            <a:r>
              <a:rPr lang="de-DE" baseline="0" dirty="0"/>
              <a:t>Weise sein, heißt auch wissen, wie man am Klügsten handelt, sodass man im Leben Erfolg hat.</a:t>
            </a:r>
          </a:p>
          <a:p>
            <a:pPr marL="158750" indent="0">
              <a:buNone/>
            </a:pPr>
            <a:r>
              <a:rPr lang="de-DE" baseline="0" dirty="0"/>
              <a:t>Weisheit – gelungene Lebensführung im Sinne Gottes</a:t>
            </a:r>
          </a:p>
          <a:p>
            <a:endParaRPr lang="de-DE" dirty="0"/>
          </a:p>
          <a:p>
            <a:pPr marL="158750" indent="0">
              <a:buNone/>
            </a:pPr>
            <a:r>
              <a:rPr lang="de-DE" dirty="0"/>
              <a:t>Eine dankbare</a:t>
            </a:r>
            <a:r>
              <a:rPr lang="de-DE" baseline="0" dirty="0"/>
              <a:t> Lebenshaltung führt zur inneren Freude und Zufriedenheit.</a:t>
            </a:r>
            <a:endParaRPr lang="de-DE" dirty="0"/>
          </a:p>
          <a:p>
            <a:pPr marL="158750" indent="0">
              <a:buNone/>
            </a:pPr>
            <a:r>
              <a:rPr lang="de-DE" dirty="0"/>
              <a:t>Von der Erfahrung und</a:t>
            </a:r>
            <a:r>
              <a:rPr lang="de-DE" baseline="0" dirty="0"/>
              <a:t> Weisheit anderer profitieren. Belehrbar bleiben.</a:t>
            </a:r>
          </a:p>
          <a:p>
            <a:endParaRPr lang="de-DE" baseline="0" dirty="0"/>
          </a:p>
          <a:p>
            <a:pPr marL="158750" indent="0">
              <a:buNone/>
            </a:pPr>
            <a:r>
              <a:rPr lang="de-DE" baseline="0" dirty="0"/>
              <a:t>Das eigentliche Glück hängt daran, ob ich einen Bezug zu Gott habe. Glücklich bin ich, wenn ich mir seiner Nähe gewiss bin und mich durch seine Weisheit leiten lasse. Glücklich bin ich, wenn Gott in mir lebt und durch mich wirkt. Glücklich bin ich, wenn ich dadurch auch anderen zum Glück verhelfen kann.  Spr. 8. 33 ff – täglich, erwartungsvoll an der Tür der Weisheit stehen.  (Was kann ich heute dazulernen?) (Lerntagebuch)</a:t>
            </a:r>
          </a:p>
          <a:p>
            <a:endParaRPr lang="de-DE" baseline="0" dirty="0"/>
          </a:p>
          <a:p>
            <a:pPr marL="158750" indent="0">
              <a:buNone/>
            </a:pPr>
            <a:r>
              <a:rPr lang="de-DE" baseline="0" dirty="0"/>
              <a:t>Weisheit zu erlangen hat seinen Preis! Nicht danach zu suchen, hat einen noch höheren Preis.</a:t>
            </a:r>
          </a:p>
          <a:p>
            <a:pPr marL="158750" indent="0">
              <a:buNone/>
            </a:pPr>
            <a:r>
              <a:rPr lang="de-DE" baseline="0" dirty="0"/>
              <a:t>Ohne sie taumeln wir in unseren Entscheidungen von einer Katastrophe zur Nächsten.</a:t>
            </a:r>
          </a:p>
          <a:p>
            <a:pPr marL="158750" indent="0">
              <a:buNone/>
            </a:pPr>
            <a:r>
              <a:rPr lang="de-DE" baseline="0" dirty="0"/>
              <a:t>Weisheit bekommt der, der danach fragt.</a:t>
            </a:r>
          </a:p>
          <a:p>
            <a:pPr marL="158750" indent="0">
              <a:buNone/>
            </a:pPr>
            <a:r>
              <a:rPr lang="de-DE" baseline="0" dirty="0"/>
              <a:t>Wie entschlossen sind wir, weise zu werden?</a:t>
            </a:r>
          </a:p>
          <a:p>
            <a:pPr marL="158750" indent="0">
              <a:buNone/>
            </a:pPr>
            <a:r>
              <a:rPr lang="de-DE" baseline="0" dirty="0"/>
              <a:t>Niemand muss unweise bleiben. (unabhängig davon, ob du ein ein 1-er Abitur geschafft hast oder nicht)</a:t>
            </a:r>
          </a:p>
          <a:p>
            <a:pPr marL="158750" indent="0">
              <a:buNone/>
            </a:pPr>
            <a:endParaRPr lang="de-DE" baseline="0" dirty="0"/>
          </a:p>
          <a:p>
            <a:pPr marL="158750" indent="0">
              <a:buNone/>
            </a:pPr>
            <a:r>
              <a:rPr lang="de-DE" baseline="0" dirty="0"/>
              <a:t>Ziel ist nicht Erfolg an sich, sondern Gott ähnlich werden.</a:t>
            </a:r>
          </a:p>
          <a:p>
            <a:pPr marL="158750" indent="0">
              <a:buNone/>
            </a:pPr>
            <a:endParaRPr lang="de-DE" baseline="0" dirty="0"/>
          </a:p>
          <a:p>
            <a:pPr marL="158750" indent="0">
              <a:buNone/>
            </a:pPr>
            <a:r>
              <a:rPr lang="de-DE" baseline="0" dirty="0"/>
              <a:t>Prediger 8: 1.  </a:t>
            </a:r>
            <a:r>
              <a:rPr lang="de-DE" b="1" baseline="0" dirty="0"/>
              <a:t>Weisheit macht schöner</a:t>
            </a:r>
            <a:r>
              <a:rPr lang="de-DE" baseline="0" dirty="0"/>
              <a:t>! – weil es den Gesichtszügen die Härte nimmt.</a:t>
            </a:r>
            <a:endParaRPr lang="de-DE" dirty="0"/>
          </a:p>
          <a:p>
            <a:endParaRPr lang="de-DE" dirty="0"/>
          </a:p>
        </p:txBody>
      </p:sp>
      <p:sp>
        <p:nvSpPr>
          <p:cNvPr id="4" name="Foliennummernplatzhalter 3"/>
          <p:cNvSpPr>
            <a:spLocks noGrp="1"/>
          </p:cNvSpPr>
          <p:nvPr>
            <p:ph type="sldNum" sz="quarter" idx="5"/>
          </p:nvPr>
        </p:nvSpPr>
        <p:spPr/>
        <p:txBody>
          <a:bodyPr/>
          <a:lstStyle/>
          <a:p>
            <a:fld id="{CC355739-F336-C648-B9C2-1CFAE8BA42AC}" type="slidenum">
              <a:rPr lang="de-DE" smtClean="0"/>
              <a:t>9</a:t>
            </a:fld>
            <a:endParaRPr lang="de-DE"/>
          </a:p>
        </p:txBody>
      </p:sp>
    </p:spTree>
    <p:extLst>
      <p:ext uri="{BB962C8B-B14F-4D97-AF65-F5344CB8AC3E}">
        <p14:creationId xmlns:p14="http://schemas.microsoft.com/office/powerpoint/2010/main" val="2052480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a:p>
        </p:txBody>
      </p:sp>
      <p:sp>
        <p:nvSpPr>
          <p:cNvPr id="4" name="Date Placeholder 3"/>
          <p:cNvSpPr>
            <a:spLocks noGrp="1"/>
          </p:cNvSpPr>
          <p:nvPr>
            <p:ph type="dt" sz="half" idx="10"/>
          </p:nvPr>
        </p:nvSpPr>
        <p:spPr/>
        <p:txBody>
          <a:bodyPr/>
          <a:lstStyle/>
          <a:p>
            <a:fld id="{A51EC503-D8B6-1D4F-BC5A-0D8A3894AE05}" type="datetimeFigureOut">
              <a:rPr lang="de-DE" smtClean="0"/>
              <a:t>24.02.2026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4135147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A51EC503-D8B6-1D4F-BC5A-0D8A3894AE05}" type="datetimeFigureOut">
              <a:rPr lang="de-DE" smtClean="0"/>
              <a:t>24.02.2026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3383752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Mastertitelformat bearbeiten</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A51EC503-D8B6-1D4F-BC5A-0D8A3894AE05}" type="datetimeFigureOut">
              <a:rPr lang="de-DE" smtClean="0"/>
              <a:t>24.02.2026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1313118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fld id="{A51EC503-D8B6-1D4F-BC5A-0D8A3894AE05}" type="datetimeFigureOut">
              <a:rPr lang="de-DE" smtClean="0"/>
              <a:t>24.02.2026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2775368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A51EC503-D8B6-1D4F-BC5A-0D8A3894AE05}" type="datetimeFigureOut">
              <a:rPr lang="de-DE" smtClean="0"/>
              <a:t>24.02.2026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3013840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e Placeholder 4"/>
          <p:cNvSpPr>
            <a:spLocks noGrp="1"/>
          </p:cNvSpPr>
          <p:nvPr>
            <p:ph type="dt" sz="half" idx="10"/>
          </p:nvPr>
        </p:nvSpPr>
        <p:spPr/>
        <p:txBody>
          <a:bodyPr/>
          <a:lstStyle/>
          <a:p>
            <a:fld id="{A51EC503-D8B6-1D4F-BC5A-0D8A3894AE05}" type="datetimeFigureOut">
              <a:rPr lang="de-DE" smtClean="0"/>
              <a:t>24.02.2026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125503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Mastertitelformat bearbeiten</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6"/>
          <p:cNvSpPr>
            <a:spLocks noGrp="1"/>
          </p:cNvSpPr>
          <p:nvPr>
            <p:ph type="dt" sz="half" idx="10"/>
          </p:nvPr>
        </p:nvSpPr>
        <p:spPr/>
        <p:txBody>
          <a:bodyPr/>
          <a:lstStyle/>
          <a:p>
            <a:fld id="{A51EC503-D8B6-1D4F-BC5A-0D8A3894AE05}" type="datetimeFigureOut">
              <a:rPr lang="de-DE" smtClean="0"/>
              <a:t>24.02.2026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3071603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Date Placeholder 2"/>
          <p:cNvSpPr>
            <a:spLocks noGrp="1"/>
          </p:cNvSpPr>
          <p:nvPr>
            <p:ph type="dt" sz="half" idx="10"/>
          </p:nvPr>
        </p:nvSpPr>
        <p:spPr/>
        <p:txBody>
          <a:bodyPr/>
          <a:lstStyle/>
          <a:p>
            <a:fld id="{A51EC503-D8B6-1D4F-BC5A-0D8A3894AE05}" type="datetimeFigureOut">
              <a:rPr lang="de-DE" smtClean="0"/>
              <a:t>24.02.2026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3491090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1EC503-D8B6-1D4F-BC5A-0D8A3894AE05}" type="datetimeFigureOut">
              <a:rPr lang="de-DE" smtClean="0"/>
              <a:t>24.02.2026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355587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A51EC503-D8B6-1D4F-BC5A-0D8A3894AE05}" type="datetimeFigureOut">
              <a:rPr lang="de-DE" smtClean="0"/>
              <a:t>24.02.2026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2420380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A51EC503-D8B6-1D4F-BC5A-0D8A3894AE05}" type="datetimeFigureOut">
              <a:rPr lang="de-DE" smtClean="0"/>
              <a:t>24.02.2026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7C5E050-70FC-134B-A419-C404D55B0397}" type="slidenum">
              <a:rPr lang="de-DE" smtClean="0"/>
              <a:t>‹Nr.›</a:t>
            </a:fld>
            <a:endParaRPr lang="de-DE"/>
          </a:p>
        </p:txBody>
      </p:sp>
    </p:spTree>
    <p:extLst>
      <p:ext uri="{BB962C8B-B14F-4D97-AF65-F5344CB8AC3E}">
        <p14:creationId xmlns:p14="http://schemas.microsoft.com/office/powerpoint/2010/main" val="132266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51EC503-D8B6-1D4F-BC5A-0D8A3894AE05}" type="datetimeFigureOut">
              <a:rPr lang="de-DE" smtClean="0"/>
              <a:t>24.02.2026</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C5E050-70FC-134B-A419-C404D55B0397}" type="slidenum">
              <a:rPr lang="de-DE" smtClean="0"/>
              <a:t>‹Nr.›</a:t>
            </a:fld>
            <a:endParaRPr lang="de-DE"/>
          </a:p>
        </p:txBody>
      </p:sp>
    </p:spTree>
    <p:extLst>
      <p:ext uri="{BB962C8B-B14F-4D97-AF65-F5344CB8AC3E}">
        <p14:creationId xmlns:p14="http://schemas.microsoft.com/office/powerpoint/2010/main" val="3077968627"/>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publicdomainpictures.net/de/view-image.php?image=72387&amp;picture=baseball-mutze-clipart"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foodista.com/blog/2012/06/01/traditional-greek-tzatziki"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0784"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71FAE926-5527-2EE3-658D-77E7A9992D0D}"/>
              </a:ext>
            </a:extLst>
          </p:cNvPr>
          <p:cNvSpPr>
            <a:spLocks noGrp="1"/>
          </p:cNvSpPr>
          <p:nvPr>
            <p:ph type="ctrTitle"/>
          </p:nvPr>
        </p:nvSpPr>
        <p:spPr>
          <a:xfrm>
            <a:off x="2558716" y="955309"/>
            <a:ext cx="7074568" cy="2898975"/>
          </a:xfrm>
        </p:spPr>
        <p:txBody>
          <a:bodyPr>
            <a:normAutofit/>
          </a:bodyPr>
          <a:lstStyle/>
          <a:p>
            <a:r>
              <a:rPr lang="de-DE" sz="6600">
                <a:solidFill>
                  <a:srgbClr val="FFFFFF"/>
                </a:solidFill>
              </a:rPr>
              <a:t>Mit Weisheit das Leben gestalten</a:t>
            </a:r>
          </a:p>
        </p:txBody>
      </p:sp>
      <p:sp>
        <p:nvSpPr>
          <p:cNvPr id="3" name="Untertitel 2">
            <a:extLst>
              <a:ext uri="{FF2B5EF4-FFF2-40B4-BE49-F238E27FC236}">
                <a16:creationId xmlns:a16="http://schemas.microsoft.com/office/drawing/2014/main" id="{D2E01DFA-ACE5-8395-74FA-6CF247F636FD}"/>
              </a:ext>
            </a:extLst>
          </p:cNvPr>
          <p:cNvSpPr>
            <a:spLocks noGrp="1"/>
          </p:cNvSpPr>
          <p:nvPr>
            <p:ph type="subTitle" idx="1"/>
          </p:nvPr>
        </p:nvSpPr>
        <p:spPr>
          <a:xfrm>
            <a:off x="2634916" y="4533813"/>
            <a:ext cx="6930189" cy="938463"/>
          </a:xfrm>
        </p:spPr>
        <p:txBody>
          <a:bodyPr>
            <a:normAutofit/>
          </a:bodyPr>
          <a:lstStyle/>
          <a:p>
            <a:r>
              <a:rPr lang="de-DE">
                <a:solidFill>
                  <a:srgbClr val="FFFFFF"/>
                </a:solidFill>
              </a:rPr>
              <a:t>Hilfe aus dem Buch der Sprüche</a:t>
            </a:r>
          </a:p>
          <a:p>
            <a:endParaRPr lang="de-DE">
              <a:solidFill>
                <a:srgbClr val="FFFFFF"/>
              </a:solidFill>
            </a:endParaRPr>
          </a:p>
        </p:txBody>
      </p:sp>
      <p:sp>
        <p:nvSpPr>
          <p:cNvPr id="7"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173498"/>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9155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E6D39C9-D704-236E-AC01-83A5E25B6493}"/>
              </a:ext>
            </a:extLst>
          </p:cNvPr>
          <p:cNvSpPr>
            <a:spLocks noGrp="1"/>
          </p:cNvSpPr>
          <p:nvPr>
            <p:ph type="title"/>
          </p:nvPr>
        </p:nvSpPr>
        <p:spPr>
          <a:xfrm>
            <a:off x="841248" y="548640"/>
            <a:ext cx="3600860" cy="5431536"/>
          </a:xfrm>
        </p:spPr>
        <p:txBody>
          <a:bodyPr>
            <a:normAutofit/>
          </a:bodyPr>
          <a:lstStyle/>
          <a:p>
            <a:r>
              <a:rPr lang="de-DE" sz="5400" dirty="0"/>
              <a:t>Weisheit erlangen- und wie?</a:t>
            </a:r>
          </a:p>
        </p:txBody>
      </p:sp>
      <p:sp>
        <p:nvSpPr>
          <p:cNvPr id="8"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nhaltsplatzhalter 4">
            <a:extLst>
              <a:ext uri="{FF2B5EF4-FFF2-40B4-BE49-F238E27FC236}">
                <a16:creationId xmlns:a16="http://schemas.microsoft.com/office/drawing/2014/main" id="{0A45F40D-5E7A-2568-68B4-A49271B699CB}"/>
              </a:ext>
            </a:extLst>
          </p:cNvPr>
          <p:cNvSpPr>
            <a:spLocks noGrp="1"/>
          </p:cNvSpPr>
          <p:nvPr>
            <p:ph idx="1"/>
          </p:nvPr>
        </p:nvSpPr>
        <p:spPr>
          <a:xfrm>
            <a:off x="5126418" y="552091"/>
            <a:ext cx="6224335" cy="5431536"/>
          </a:xfrm>
        </p:spPr>
        <p:txBody>
          <a:bodyPr anchor="ctr">
            <a:normAutofit/>
          </a:bodyPr>
          <a:lstStyle/>
          <a:p>
            <a:r>
              <a:rPr lang="de-DE" sz="2200" dirty="0"/>
              <a:t>Gott darum bitten. Jak 1: 5</a:t>
            </a:r>
          </a:p>
          <a:p>
            <a:r>
              <a:rPr lang="de-DE" sz="2200" dirty="0"/>
              <a:t>Bereitschaft zur Weiterentwicklung</a:t>
            </a:r>
          </a:p>
          <a:p>
            <a:r>
              <a:rPr lang="de-DE" sz="2200" dirty="0"/>
              <a:t>Kritikfähig werden – von anderen lernen Jak 3: 17</a:t>
            </a:r>
          </a:p>
          <a:p>
            <a:r>
              <a:rPr lang="de-DE" sz="2200" dirty="0"/>
              <a:t>Auswertungszeiten planen.     5-Finger Prinzip</a:t>
            </a:r>
          </a:p>
          <a:p>
            <a:r>
              <a:rPr lang="de-DE" sz="2200" dirty="0"/>
              <a:t>Umgang mit weisen Menschen </a:t>
            </a:r>
            <a:r>
              <a:rPr lang="de-DE" sz="2200" dirty="0" err="1"/>
              <a:t>Spr</a:t>
            </a:r>
            <a:r>
              <a:rPr lang="de-DE" sz="2200" dirty="0"/>
              <a:t> 13: 20 / 2: 20</a:t>
            </a:r>
          </a:p>
          <a:p>
            <a:r>
              <a:rPr lang="de-DE" sz="2200" dirty="0"/>
              <a:t>Sich mit Gott beschäftigen -  Ehrfurcht ist der Weisheit Anfang</a:t>
            </a:r>
          </a:p>
        </p:txBody>
      </p:sp>
    </p:spTree>
    <p:extLst>
      <p:ext uri="{BB962C8B-B14F-4D97-AF65-F5344CB8AC3E}">
        <p14:creationId xmlns:p14="http://schemas.microsoft.com/office/powerpoint/2010/main" val="937379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8CA06CD6-90CA-4C45-856C-6771339E1E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482CA72-038C-89A7-62B2-E830A1B75759}"/>
              </a:ext>
            </a:extLst>
          </p:cNvPr>
          <p:cNvSpPr>
            <a:spLocks noGrp="1"/>
          </p:cNvSpPr>
          <p:nvPr>
            <p:ph type="title"/>
          </p:nvPr>
        </p:nvSpPr>
        <p:spPr>
          <a:xfrm>
            <a:off x="838200" y="963507"/>
            <a:ext cx="3494362" cy="4930986"/>
          </a:xfrm>
        </p:spPr>
        <p:txBody>
          <a:bodyPr>
            <a:normAutofit/>
          </a:bodyPr>
          <a:lstStyle/>
          <a:p>
            <a:pPr algn="r"/>
            <a:r>
              <a:rPr lang="de-DE">
                <a:solidFill>
                  <a:schemeClr val="accent1"/>
                </a:solidFill>
              </a:rPr>
              <a:t>Ehrfurcht – Furcht des Herrn</a:t>
            </a:r>
          </a:p>
        </p:txBody>
      </p:sp>
      <p:cxnSp>
        <p:nvCxnSpPr>
          <p:cNvPr id="8" name="Straight Connector 11">
            <a:extLst>
              <a:ext uri="{FF2B5EF4-FFF2-40B4-BE49-F238E27FC236}">
                <a16:creationId xmlns:a16="http://schemas.microsoft.com/office/drawing/2014/main" id="{5021601D-2758-4B15-A31C-FDA184C51B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Inhaltsplatzhalter 3">
            <a:extLst>
              <a:ext uri="{FF2B5EF4-FFF2-40B4-BE49-F238E27FC236}">
                <a16:creationId xmlns:a16="http://schemas.microsoft.com/office/drawing/2014/main" id="{9FE25C3B-9B7F-F5D7-5529-F6FAEE5829C7}"/>
              </a:ext>
            </a:extLst>
          </p:cNvPr>
          <p:cNvSpPr>
            <a:spLocks noGrp="1"/>
          </p:cNvSpPr>
          <p:nvPr>
            <p:ph sz="half" idx="1"/>
          </p:nvPr>
        </p:nvSpPr>
        <p:spPr>
          <a:xfrm>
            <a:off x="4976030" y="963507"/>
            <a:ext cx="6250940" cy="2304627"/>
          </a:xfrm>
        </p:spPr>
        <p:txBody>
          <a:bodyPr anchor="b">
            <a:normAutofit/>
          </a:bodyPr>
          <a:lstStyle/>
          <a:p>
            <a:r>
              <a:rPr lang="de-DE" sz="2000" dirty="0"/>
              <a:t>Die Ehrfurcht vor dem Herrn ist der Anfang der Weisheit. Gott, den Heiligen zu erkennen, führt zur Einsicht. </a:t>
            </a:r>
            <a:r>
              <a:rPr lang="de-DE" sz="2000" dirty="0" err="1"/>
              <a:t>Spr</a:t>
            </a:r>
            <a:r>
              <a:rPr lang="de-DE" sz="2000" dirty="0"/>
              <a:t> 9:10</a:t>
            </a:r>
          </a:p>
          <a:p>
            <a:r>
              <a:rPr lang="de-DE" sz="2000" dirty="0"/>
              <a:t>Die Ehrfurcht vor dem Herrn schenkt Leben und Sicherheit und bewahrt vor Unglück.     </a:t>
            </a:r>
            <a:r>
              <a:rPr lang="de-DE" sz="2000" dirty="0" err="1"/>
              <a:t>Spr</a:t>
            </a:r>
            <a:r>
              <a:rPr lang="de-DE" sz="2000" dirty="0"/>
              <a:t> 19: 23</a:t>
            </a:r>
          </a:p>
        </p:txBody>
      </p:sp>
      <p:sp>
        <p:nvSpPr>
          <p:cNvPr id="5" name="Inhaltsplatzhalter 4">
            <a:extLst>
              <a:ext uri="{FF2B5EF4-FFF2-40B4-BE49-F238E27FC236}">
                <a16:creationId xmlns:a16="http://schemas.microsoft.com/office/drawing/2014/main" id="{E9A6BE5A-44B4-B8CD-0677-78E1D2890A5E}"/>
              </a:ext>
            </a:extLst>
          </p:cNvPr>
          <p:cNvSpPr>
            <a:spLocks noGrp="1"/>
          </p:cNvSpPr>
          <p:nvPr>
            <p:ph sz="half" idx="2"/>
          </p:nvPr>
        </p:nvSpPr>
        <p:spPr>
          <a:xfrm>
            <a:off x="4976030" y="3589866"/>
            <a:ext cx="6250940" cy="2304628"/>
          </a:xfrm>
        </p:spPr>
        <p:txBody>
          <a:bodyPr>
            <a:normAutofit/>
          </a:bodyPr>
          <a:lstStyle/>
          <a:p>
            <a:r>
              <a:rPr lang="de-DE" sz="2000" b="1"/>
              <a:t>Gottesfrucht</a:t>
            </a:r>
          </a:p>
          <a:p>
            <a:endParaRPr lang="de-DE" sz="2000"/>
          </a:p>
          <a:p>
            <a:r>
              <a:rPr lang="de-DE" sz="2000"/>
              <a:t>Angemessene Haltung und Verehrung Gottes</a:t>
            </a:r>
          </a:p>
          <a:p>
            <a:r>
              <a:rPr lang="de-DE" sz="2000"/>
              <a:t>Gegenstand dieser „Furcht“ ist eigentlich die dahinterstehende Macht</a:t>
            </a:r>
          </a:p>
          <a:p>
            <a:r>
              <a:rPr lang="de-DE" sz="2000"/>
              <a:t>Meint: ein auf Gott ausgerichtetes Leben</a:t>
            </a:r>
          </a:p>
        </p:txBody>
      </p:sp>
    </p:spTree>
    <p:extLst>
      <p:ext uri="{BB962C8B-B14F-4D97-AF65-F5344CB8AC3E}">
        <p14:creationId xmlns:p14="http://schemas.microsoft.com/office/powerpoint/2010/main" val="4208535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A6E435-6C5D-5A0F-CB4F-666A22631D22}"/>
              </a:ext>
            </a:extLst>
          </p:cNvPr>
          <p:cNvSpPr>
            <a:spLocks noGrp="1"/>
          </p:cNvSpPr>
          <p:nvPr>
            <p:ph type="title" idx="4294967295"/>
          </p:nvPr>
        </p:nvSpPr>
        <p:spPr>
          <a:xfrm>
            <a:off x="0" y="1320800"/>
            <a:ext cx="10683875" cy="1992313"/>
          </a:xfrm>
        </p:spPr>
        <p:txBody>
          <a:bodyPr vert="horz" lIns="91440" tIns="45720" rIns="91440" bIns="45720" rtlCol="0" anchor="b">
            <a:normAutofit/>
          </a:bodyPr>
          <a:lstStyle/>
          <a:p>
            <a:pPr algn="ctr"/>
            <a:r>
              <a:rPr lang="en-US" sz="5200" kern="1200" err="1">
                <a:solidFill>
                  <a:schemeClr val="tx2"/>
                </a:solidFill>
                <a:latin typeface="+mj-lt"/>
                <a:ea typeface="+mj-ea"/>
                <a:cs typeface="+mj-cs"/>
              </a:rPr>
              <a:t>Ehrfurcht</a:t>
            </a:r>
            <a:endParaRPr lang="en-US" sz="5200" kern="1200">
              <a:solidFill>
                <a:schemeClr val="tx2"/>
              </a:solidFill>
              <a:latin typeface="+mj-lt"/>
              <a:ea typeface="+mj-ea"/>
              <a:cs typeface="+mj-cs"/>
            </a:endParaRPr>
          </a:p>
        </p:txBody>
      </p:sp>
      <p:pic>
        <p:nvPicPr>
          <p:cNvPr id="6" name="Grafik 5">
            <a:extLst>
              <a:ext uri="{FF2B5EF4-FFF2-40B4-BE49-F238E27FC236}">
                <a16:creationId xmlns:a16="http://schemas.microsoft.com/office/drawing/2014/main" id="{32105BBC-9A14-B8C1-001C-8ED9553C6F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451" y="62726"/>
            <a:ext cx="10999623" cy="6780252"/>
          </a:xfrm>
          <a:prstGeom prst="rect">
            <a:avLst/>
          </a:prstGeom>
        </p:spPr>
      </p:pic>
    </p:spTree>
    <p:extLst>
      <p:ext uri="{BB962C8B-B14F-4D97-AF65-F5344CB8AC3E}">
        <p14:creationId xmlns:p14="http://schemas.microsoft.com/office/powerpoint/2010/main" val="4180431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4E40E51-1E6D-488A-7F9E-8D3BB49D7193}"/>
              </a:ext>
            </a:extLst>
          </p:cNvPr>
          <p:cNvSpPr>
            <a:spLocks noGrp="1"/>
          </p:cNvSpPr>
          <p:nvPr>
            <p:ph type="title"/>
          </p:nvPr>
        </p:nvSpPr>
        <p:spPr>
          <a:xfrm>
            <a:off x="5596501" y="489508"/>
            <a:ext cx="5754896" cy="1667569"/>
          </a:xfrm>
        </p:spPr>
        <p:txBody>
          <a:bodyPr anchor="b">
            <a:normAutofit/>
          </a:bodyPr>
          <a:lstStyle/>
          <a:p>
            <a:r>
              <a:rPr lang="de-DE" sz="4000" b="1"/>
              <a:t>Und noch ein Spruch</a:t>
            </a:r>
          </a:p>
        </p:txBody>
      </p:sp>
      <p:pic>
        <p:nvPicPr>
          <p:cNvPr id="5" name="Grafik 4" descr="Ein Bild, das Kleidung, Kappe, Baseballkappe, Stoff enthält.&#10;&#10;KI-generierte Inhalte können fehlerhaft sein.">
            <a:extLst>
              <a:ext uri="{FF2B5EF4-FFF2-40B4-BE49-F238E27FC236}">
                <a16:creationId xmlns:a16="http://schemas.microsoft.com/office/drawing/2014/main" id="{4EED2AEF-6E48-2850-1E1A-5CD194F685F1}"/>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1068130" y="1874114"/>
            <a:ext cx="3876165" cy="2678077"/>
          </a:xfrm>
          <a:prstGeom prst="rect">
            <a:avLst/>
          </a:prstGeom>
        </p:spPr>
      </p:pic>
      <p:sp>
        <p:nvSpPr>
          <p:cNvPr id="3" name="Inhaltsplatzhalter 2">
            <a:extLst>
              <a:ext uri="{FF2B5EF4-FFF2-40B4-BE49-F238E27FC236}">
                <a16:creationId xmlns:a16="http://schemas.microsoft.com/office/drawing/2014/main" id="{D7B463C6-5932-3A20-2A71-DA6DDD1AB76E}"/>
              </a:ext>
            </a:extLst>
          </p:cNvPr>
          <p:cNvSpPr>
            <a:spLocks noGrp="1"/>
          </p:cNvSpPr>
          <p:nvPr>
            <p:ph idx="1"/>
          </p:nvPr>
        </p:nvSpPr>
        <p:spPr>
          <a:xfrm>
            <a:off x="5596502" y="2405894"/>
            <a:ext cx="5754896" cy="3197464"/>
          </a:xfrm>
        </p:spPr>
        <p:txBody>
          <a:bodyPr anchor="t">
            <a:normAutofit/>
          </a:bodyPr>
          <a:lstStyle/>
          <a:p>
            <a:r>
              <a:rPr lang="de-DE" sz="2000" i="1"/>
              <a:t>Ein bisschen Grütze unter der Mütze –					ist schon nütze!</a:t>
            </a:r>
          </a:p>
          <a:p>
            <a:r>
              <a:rPr lang="de-DE" sz="2000" i="1"/>
              <a:t>Aber ein gutes Herz unter der Weste -					ist das Beste!</a:t>
            </a:r>
          </a:p>
        </p:txBody>
      </p:sp>
      <p:sp>
        <p:nvSpPr>
          <p:cNvPr id="9" name="Rectangle 11">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0908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9A00DAB-ABE5-81B4-6DBF-E685BABC4CE3}"/>
              </a:ext>
            </a:extLst>
          </p:cNvPr>
          <p:cNvSpPr>
            <a:spLocks noGrp="1"/>
          </p:cNvSpPr>
          <p:nvPr>
            <p:ph type="title"/>
          </p:nvPr>
        </p:nvSpPr>
        <p:spPr>
          <a:xfrm>
            <a:off x="5596501" y="489508"/>
            <a:ext cx="5754896" cy="1667569"/>
          </a:xfrm>
        </p:spPr>
        <p:txBody>
          <a:bodyPr anchor="b">
            <a:normAutofit/>
          </a:bodyPr>
          <a:lstStyle/>
          <a:p>
            <a:r>
              <a:rPr lang="de-DE" sz="4000" b="1"/>
              <a:t>Und noch ein Spruch</a:t>
            </a:r>
          </a:p>
        </p:txBody>
      </p:sp>
      <p:pic>
        <p:nvPicPr>
          <p:cNvPr id="23" name="Grafik 22" descr="Ein Bild, das Essen, Kochkunst, Fastfood, Teller enthält.&#10;&#10;KI-generierte Inhalte können fehlerhaft sein.">
            <a:extLst>
              <a:ext uri="{FF2B5EF4-FFF2-40B4-BE49-F238E27FC236}">
                <a16:creationId xmlns:a16="http://schemas.microsoft.com/office/drawing/2014/main" id="{B66A92FE-DE37-5741-0EE9-4AB7B4A7EF9E}"/>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1068130" y="1934018"/>
            <a:ext cx="3876165" cy="2558268"/>
          </a:xfrm>
          <a:prstGeom prst="rect">
            <a:avLst/>
          </a:prstGeom>
        </p:spPr>
      </p:pic>
      <p:sp>
        <p:nvSpPr>
          <p:cNvPr id="3" name="Inhaltsplatzhalter 2">
            <a:extLst>
              <a:ext uri="{FF2B5EF4-FFF2-40B4-BE49-F238E27FC236}">
                <a16:creationId xmlns:a16="http://schemas.microsoft.com/office/drawing/2014/main" id="{4B8ABF0F-95A4-2954-3A44-40B0FC003F20}"/>
              </a:ext>
            </a:extLst>
          </p:cNvPr>
          <p:cNvSpPr>
            <a:spLocks noGrp="1"/>
          </p:cNvSpPr>
          <p:nvPr>
            <p:ph idx="1"/>
          </p:nvPr>
        </p:nvSpPr>
        <p:spPr>
          <a:xfrm>
            <a:off x="5596502" y="2405894"/>
            <a:ext cx="5754896" cy="3197464"/>
          </a:xfrm>
        </p:spPr>
        <p:txBody>
          <a:bodyPr anchor="t">
            <a:normAutofit/>
          </a:bodyPr>
          <a:lstStyle/>
          <a:p>
            <a:r>
              <a:rPr lang="de-DE" i="1" dirty="0"/>
              <a:t>Hast du Zaziki im Essen 									- kannst du flirten vergessen!</a:t>
            </a:r>
          </a:p>
          <a:p>
            <a:endParaRPr lang="de-DE" i="1" dirty="0"/>
          </a:p>
          <a:p>
            <a:pPr lvl="1"/>
            <a:r>
              <a:rPr lang="de-DE" dirty="0"/>
              <a:t>Satz des Pita Gyros</a:t>
            </a:r>
          </a:p>
        </p:txBody>
      </p:sp>
      <p:sp>
        <p:nvSpPr>
          <p:cNvPr id="30" name="Rectangle 29">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3005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CA06CD6-90CA-4C45-856C-6771339E1E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88801F3-6493-8AAC-8215-F1F64B0D19D1}"/>
              </a:ext>
            </a:extLst>
          </p:cNvPr>
          <p:cNvSpPr>
            <a:spLocks noGrp="1"/>
          </p:cNvSpPr>
          <p:nvPr>
            <p:ph type="title"/>
          </p:nvPr>
        </p:nvSpPr>
        <p:spPr>
          <a:xfrm>
            <a:off x="838200" y="963507"/>
            <a:ext cx="3494362" cy="4930986"/>
          </a:xfrm>
        </p:spPr>
        <p:txBody>
          <a:bodyPr vert="horz" lIns="91440" tIns="45720" rIns="91440" bIns="45720" rtlCol="0" anchor="ctr">
            <a:normAutofit/>
          </a:bodyPr>
          <a:lstStyle/>
          <a:p>
            <a:pPr algn="r"/>
            <a:r>
              <a:rPr lang="en-US" kern="1200">
                <a:solidFill>
                  <a:schemeClr val="accent1"/>
                </a:solidFill>
                <a:latin typeface="+mj-lt"/>
                <a:ea typeface="+mj-ea"/>
                <a:cs typeface="+mj-cs"/>
              </a:rPr>
              <a:t>Das Angebot –Erfahrungen auf den Punkt gebracht</a:t>
            </a:r>
            <a:br>
              <a:rPr lang="en-US" kern="1200">
                <a:solidFill>
                  <a:schemeClr val="accent1"/>
                </a:solidFill>
                <a:latin typeface="+mj-lt"/>
                <a:ea typeface="+mj-ea"/>
                <a:cs typeface="+mj-cs"/>
              </a:rPr>
            </a:br>
            <a:endParaRPr lang="en-US" kern="1200">
              <a:solidFill>
                <a:schemeClr val="accent1"/>
              </a:solidFill>
              <a:latin typeface="+mj-lt"/>
              <a:ea typeface="+mj-ea"/>
              <a:cs typeface="+mj-cs"/>
            </a:endParaRPr>
          </a:p>
        </p:txBody>
      </p:sp>
      <p:cxnSp>
        <p:nvCxnSpPr>
          <p:cNvPr id="11" name="Straight Connector 10">
            <a:extLst>
              <a:ext uri="{FF2B5EF4-FFF2-40B4-BE49-F238E27FC236}">
                <a16:creationId xmlns:a16="http://schemas.microsoft.com/office/drawing/2014/main" id="{5021601D-2758-4B15-A31C-FDA184C51B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Inhaltsplatzhalter 2">
            <a:extLst>
              <a:ext uri="{FF2B5EF4-FFF2-40B4-BE49-F238E27FC236}">
                <a16:creationId xmlns:a16="http://schemas.microsoft.com/office/drawing/2014/main" id="{20F951AB-9902-45D8-3AE7-6A06FD58D697}"/>
              </a:ext>
            </a:extLst>
          </p:cNvPr>
          <p:cNvSpPr>
            <a:spLocks noGrp="1"/>
          </p:cNvSpPr>
          <p:nvPr>
            <p:ph idx="1"/>
          </p:nvPr>
        </p:nvSpPr>
        <p:spPr>
          <a:xfrm>
            <a:off x="4815161" y="1601461"/>
            <a:ext cx="6250940" cy="2304627"/>
          </a:xfrm>
        </p:spPr>
        <p:txBody>
          <a:bodyPr vert="horz" lIns="91440" tIns="45720" rIns="91440" bIns="45720" rtlCol="0" anchor="b">
            <a:normAutofit/>
          </a:bodyPr>
          <a:lstStyle/>
          <a:p>
            <a:r>
              <a:rPr lang="en-US" sz="2000" i="1" dirty="0"/>
              <a:t>„</a:t>
            </a:r>
            <a:r>
              <a:rPr lang="en-US" sz="2000" i="1" dirty="0" err="1"/>
              <a:t>Höre</a:t>
            </a:r>
            <a:r>
              <a:rPr lang="en-US" sz="2000" i="1" dirty="0"/>
              <a:t> auf die Weisheit und </a:t>
            </a:r>
            <a:r>
              <a:rPr lang="en-US" sz="2000" i="1" dirty="0" err="1"/>
              <a:t>versuche</a:t>
            </a:r>
            <a:r>
              <a:rPr lang="en-US" sz="2000" i="1" dirty="0"/>
              <a:t>, </a:t>
            </a:r>
            <a:r>
              <a:rPr lang="en-US" sz="2000" i="1" dirty="0" err="1"/>
              <a:t>sie</a:t>
            </a:r>
            <a:r>
              <a:rPr lang="en-US" sz="2000" i="1" dirty="0"/>
              <a:t> </a:t>
            </a:r>
            <a:r>
              <a:rPr lang="en-US" sz="2000" i="1" dirty="0" err="1"/>
              <a:t>mit</a:t>
            </a:r>
            <a:r>
              <a:rPr lang="en-US" sz="2000" i="1" dirty="0"/>
              <a:t> dem Herzen </a:t>
            </a:r>
            <a:r>
              <a:rPr lang="en-US" sz="2000" i="1" dirty="0" err="1"/>
              <a:t>zu</a:t>
            </a:r>
            <a:r>
              <a:rPr lang="en-US" sz="2000" i="1" dirty="0"/>
              <a:t> verstehen…</a:t>
            </a:r>
            <a:r>
              <a:rPr lang="en-US" sz="2000" i="1" dirty="0" err="1"/>
              <a:t>dann</a:t>
            </a:r>
            <a:r>
              <a:rPr lang="en-US" sz="2000" i="1" dirty="0"/>
              <a:t> </a:t>
            </a:r>
            <a:r>
              <a:rPr lang="en-US" sz="2000" i="1" dirty="0" err="1"/>
              <a:t>wirst</a:t>
            </a:r>
            <a:r>
              <a:rPr lang="en-US" sz="2000" i="1" dirty="0"/>
              <a:t> du verstehen, was es </a:t>
            </a:r>
            <a:r>
              <a:rPr lang="en-US" sz="2000" i="1" dirty="0" err="1"/>
              <a:t>heißt</a:t>
            </a:r>
            <a:r>
              <a:rPr lang="en-US" sz="2000" i="1" dirty="0"/>
              <a:t>, den Herrn </a:t>
            </a:r>
            <a:r>
              <a:rPr lang="en-US" sz="2000" i="1" dirty="0" err="1"/>
              <a:t>zu</a:t>
            </a:r>
            <a:r>
              <a:rPr lang="en-US" sz="2000" i="1" dirty="0"/>
              <a:t> </a:t>
            </a:r>
            <a:r>
              <a:rPr lang="en-US" sz="2000" i="1" dirty="0" err="1"/>
              <a:t>achten</a:t>
            </a:r>
            <a:r>
              <a:rPr lang="en-US" sz="2000" i="1" dirty="0"/>
              <a:t>, und </a:t>
            </a:r>
            <a:r>
              <a:rPr lang="en-US" sz="2000" i="1" dirty="0" err="1"/>
              <a:t>wirst</a:t>
            </a:r>
            <a:r>
              <a:rPr lang="en-US" sz="2000" i="1" dirty="0"/>
              <a:t> die </a:t>
            </a:r>
            <a:r>
              <a:rPr lang="en-US" sz="2000" i="1" dirty="0" err="1"/>
              <a:t>Erkenntnis</a:t>
            </a:r>
            <a:r>
              <a:rPr lang="en-US" sz="2000" i="1" dirty="0"/>
              <a:t> </a:t>
            </a:r>
            <a:r>
              <a:rPr lang="en-US" sz="2000" i="1" dirty="0" err="1"/>
              <a:t>Gottes</a:t>
            </a:r>
            <a:r>
              <a:rPr lang="en-US" sz="2000" i="1" dirty="0"/>
              <a:t> </a:t>
            </a:r>
            <a:r>
              <a:rPr lang="en-US" sz="2000" i="1" dirty="0" err="1"/>
              <a:t>gewinnen</a:t>
            </a:r>
            <a:r>
              <a:rPr lang="en-US" sz="2000" i="1" dirty="0"/>
              <a:t>… </a:t>
            </a:r>
            <a:r>
              <a:rPr lang="en-US" sz="2000" i="1" dirty="0" err="1"/>
              <a:t>dann</a:t>
            </a:r>
            <a:r>
              <a:rPr lang="en-US" sz="2000" i="1" dirty="0"/>
              <a:t> </a:t>
            </a:r>
            <a:r>
              <a:rPr lang="en-US" sz="2000" i="1" dirty="0" err="1"/>
              <a:t>wirst</a:t>
            </a:r>
            <a:r>
              <a:rPr lang="en-US" sz="2000" i="1" dirty="0"/>
              <a:t> du verstehen, was </a:t>
            </a:r>
            <a:r>
              <a:rPr lang="en-US" sz="2000" i="1" dirty="0" err="1"/>
              <a:t>gerecht</a:t>
            </a:r>
            <a:r>
              <a:rPr lang="en-US" sz="2000" i="1" dirty="0"/>
              <a:t> und </a:t>
            </a:r>
            <a:r>
              <a:rPr lang="en-US" sz="2000" i="1" dirty="0" err="1"/>
              <a:t>richtig</a:t>
            </a:r>
            <a:r>
              <a:rPr lang="en-US" sz="2000" i="1" dirty="0"/>
              <a:t> </a:t>
            </a:r>
            <a:r>
              <a:rPr lang="en-US" sz="2000" i="1" dirty="0" err="1"/>
              <a:t>ist</a:t>
            </a:r>
            <a:r>
              <a:rPr lang="en-US" sz="2000" i="1" dirty="0"/>
              <a:t>, und stets </a:t>
            </a:r>
            <a:r>
              <a:rPr lang="en-US" sz="2000" i="1" dirty="0" err="1"/>
              <a:t>wissen</a:t>
            </a:r>
            <a:r>
              <a:rPr lang="en-US" sz="2000" i="1" dirty="0"/>
              <a:t>, </a:t>
            </a:r>
            <a:r>
              <a:rPr lang="en-US" sz="2000" i="1" dirty="0" err="1"/>
              <a:t>wie</a:t>
            </a:r>
            <a:r>
              <a:rPr lang="en-US" sz="2000" i="1" dirty="0"/>
              <a:t> du </a:t>
            </a:r>
            <a:r>
              <a:rPr lang="en-US" sz="2000" i="1" dirty="0" err="1"/>
              <a:t>handeln</a:t>
            </a:r>
            <a:r>
              <a:rPr lang="en-US" sz="2000" i="1" dirty="0"/>
              <a:t> </a:t>
            </a:r>
            <a:r>
              <a:rPr lang="en-US" sz="2000" i="1" dirty="0" err="1"/>
              <a:t>sollst</a:t>
            </a:r>
            <a:r>
              <a:rPr lang="en-US" sz="2000" i="1" dirty="0"/>
              <a:t>…</a:t>
            </a:r>
            <a:r>
              <a:rPr lang="en-US" sz="2000" i="1" dirty="0" err="1"/>
              <a:t>Erkenntnis</a:t>
            </a:r>
            <a:r>
              <a:rPr lang="en-US" sz="2000" i="1" dirty="0"/>
              <a:t> </a:t>
            </a:r>
            <a:r>
              <a:rPr lang="en-US" sz="2000" i="1" dirty="0" err="1"/>
              <a:t>wird</a:t>
            </a:r>
            <a:r>
              <a:rPr lang="en-US" sz="2000" i="1" dirty="0"/>
              <a:t> dich </a:t>
            </a:r>
            <a:r>
              <a:rPr lang="en-US" sz="2000" i="1" dirty="0" err="1"/>
              <a:t>mit</a:t>
            </a:r>
            <a:r>
              <a:rPr lang="en-US" sz="2000" i="1" dirty="0"/>
              <a:t> Freude </a:t>
            </a:r>
            <a:r>
              <a:rPr lang="en-US" sz="2000" i="1" dirty="0" err="1"/>
              <a:t>erfüllen</a:t>
            </a:r>
            <a:r>
              <a:rPr lang="en-US" sz="2000" i="1" dirty="0"/>
              <a:t>. </a:t>
            </a:r>
            <a:r>
              <a:rPr lang="en-US" sz="2000" i="1" dirty="0" err="1"/>
              <a:t>Besonnenes</a:t>
            </a:r>
            <a:r>
              <a:rPr lang="en-US" sz="2000" i="1" dirty="0"/>
              <a:t> </a:t>
            </a:r>
            <a:r>
              <a:rPr lang="en-US" sz="2000" i="1" dirty="0" err="1"/>
              <a:t>Handeln</a:t>
            </a:r>
            <a:r>
              <a:rPr lang="en-US" sz="2000" i="1" dirty="0"/>
              <a:t> </a:t>
            </a:r>
            <a:r>
              <a:rPr lang="en-US" sz="2000" i="1" dirty="0" err="1"/>
              <a:t>wird</a:t>
            </a:r>
            <a:r>
              <a:rPr lang="en-US" sz="2000" i="1" dirty="0"/>
              <a:t> </a:t>
            </a:r>
            <a:r>
              <a:rPr lang="en-US" sz="2000" i="1" dirty="0" err="1"/>
              <a:t>dir</a:t>
            </a:r>
            <a:r>
              <a:rPr lang="en-US" sz="2000" i="1" dirty="0"/>
              <a:t> Schutz </a:t>
            </a:r>
            <a:r>
              <a:rPr lang="en-US" sz="2000" i="1" dirty="0" err="1"/>
              <a:t>geben</a:t>
            </a:r>
            <a:r>
              <a:rPr lang="en-US" sz="2000" i="1" dirty="0"/>
              <a:t>…“.                      Spr 2: 2-11</a:t>
            </a:r>
          </a:p>
        </p:txBody>
      </p:sp>
      <p:sp>
        <p:nvSpPr>
          <p:cNvPr id="4" name="Textfeld 3">
            <a:extLst>
              <a:ext uri="{FF2B5EF4-FFF2-40B4-BE49-F238E27FC236}">
                <a16:creationId xmlns:a16="http://schemas.microsoft.com/office/drawing/2014/main" id="{338089D4-0B75-44C6-2258-5D5F04ACDC6D}"/>
              </a:ext>
            </a:extLst>
          </p:cNvPr>
          <p:cNvSpPr txBox="1"/>
          <p:nvPr/>
        </p:nvSpPr>
        <p:spPr>
          <a:xfrm>
            <a:off x="4976030" y="4538802"/>
            <a:ext cx="6250940" cy="2304628"/>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000"/>
              <a:t>Tipps und Warnungen aus dem Mund weiser Menschen</a:t>
            </a:r>
          </a:p>
        </p:txBody>
      </p:sp>
      <p:sp>
        <p:nvSpPr>
          <p:cNvPr id="5" name="Textfeld 4">
            <a:extLst>
              <a:ext uri="{FF2B5EF4-FFF2-40B4-BE49-F238E27FC236}">
                <a16:creationId xmlns:a16="http://schemas.microsoft.com/office/drawing/2014/main" id="{5AD7DA3F-583B-1DD2-40D4-46B171422FE2}"/>
              </a:ext>
            </a:extLst>
          </p:cNvPr>
          <p:cNvSpPr txBox="1"/>
          <p:nvPr/>
        </p:nvSpPr>
        <p:spPr>
          <a:xfrm>
            <a:off x="6982691" y="5569527"/>
            <a:ext cx="3726873" cy="369332"/>
          </a:xfrm>
          <a:prstGeom prst="rect">
            <a:avLst/>
          </a:prstGeom>
          <a:noFill/>
          <a:ln>
            <a:solidFill>
              <a:schemeClr val="tx1"/>
            </a:solidFill>
          </a:ln>
        </p:spPr>
        <p:txBody>
          <a:bodyPr wrap="square" rtlCol="0">
            <a:spAutoFit/>
          </a:bodyPr>
          <a:lstStyle/>
          <a:p>
            <a:r>
              <a:rPr lang="de-DE" b="1" i="1" dirty="0"/>
              <a:t>…damit das Leben gelingt …</a:t>
            </a:r>
          </a:p>
        </p:txBody>
      </p:sp>
    </p:spTree>
    <p:extLst>
      <p:ext uri="{BB962C8B-B14F-4D97-AF65-F5344CB8AC3E}">
        <p14:creationId xmlns:p14="http://schemas.microsoft.com/office/powerpoint/2010/main" val="2050758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CA06CD6-90CA-4C45-856C-6771339E1E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F2BED16-0A0B-5BFF-E78B-B2C81D92E21A}"/>
              </a:ext>
            </a:extLst>
          </p:cNvPr>
          <p:cNvSpPr>
            <a:spLocks noGrp="1"/>
          </p:cNvSpPr>
          <p:nvPr>
            <p:ph type="title"/>
          </p:nvPr>
        </p:nvSpPr>
        <p:spPr>
          <a:xfrm>
            <a:off x="838200" y="963507"/>
            <a:ext cx="3494362" cy="4930986"/>
          </a:xfrm>
        </p:spPr>
        <p:txBody>
          <a:bodyPr vert="horz" lIns="91440" tIns="45720" rIns="91440" bIns="45720" rtlCol="0" anchor="ctr">
            <a:normAutofit/>
          </a:bodyPr>
          <a:lstStyle/>
          <a:p>
            <a:pPr algn="r"/>
            <a:r>
              <a:rPr lang="en-US" kern="1200">
                <a:solidFill>
                  <a:schemeClr val="accent1"/>
                </a:solidFill>
                <a:latin typeface="+mj-lt"/>
                <a:ea typeface="+mj-ea"/>
                <a:cs typeface="+mj-cs"/>
              </a:rPr>
              <a:t>Die Einzelthemen der Bibeltage</a:t>
            </a:r>
          </a:p>
        </p:txBody>
      </p:sp>
      <p:cxnSp>
        <p:nvCxnSpPr>
          <p:cNvPr id="11" name="Straight Connector 10">
            <a:extLst>
              <a:ext uri="{FF2B5EF4-FFF2-40B4-BE49-F238E27FC236}">
                <a16:creationId xmlns:a16="http://schemas.microsoft.com/office/drawing/2014/main" id="{5021601D-2758-4B15-A31C-FDA184C51B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Inhaltsplatzhalter 2">
            <a:extLst>
              <a:ext uri="{FF2B5EF4-FFF2-40B4-BE49-F238E27FC236}">
                <a16:creationId xmlns:a16="http://schemas.microsoft.com/office/drawing/2014/main" id="{A42679A8-4072-E4F3-2E3F-61B694DFBEE1}"/>
              </a:ext>
            </a:extLst>
          </p:cNvPr>
          <p:cNvSpPr>
            <a:spLocks noGrp="1"/>
          </p:cNvSpPr>
          <p:nvPr>
            <p:ph idx="1"/>
          </p:nvPr>
        </p:nvSpPr>
        <p:spPr>
          <a:xfrm>
            <a:off x="4976028" y="1675888"/>
            <a:ext cx="6894401" cy="2304627"/>
          </a:xfrm>
        </p:spPr>
        <p:txBody>
          <a:bodyPr vert="horz" lIns="91440" tIns="45720" rIns="91440" bIns="45720" rtlCol="0" anchor="b">
            <a:noAutofit/>
          </a:bodyPr>
          <a:lstStyle/>
          <a:p>
            <a:r>
              <a:rPr lang="en-US" sz="2000" dirty="0"/>
              <a:t>Weise </a:t>
            </a:r>
            <a:r>
              <a:rPr lang="en-US" sz="2000" dirty="0" err="1"/>
              <a:t>werden</a:t>
            </a:r>
            <a:r>
              <a:rPr lang="en-US" sz="2000" dirty="0"/>
              <a:t>, </a:t>
            </a:r>
            <a:r>
              <a:rPr lang="en-US" sz="2000" dirty="0" err="1"/>
              <a:t>weise</a:t>
            </a:r>
            <a:r>
              <a:rPr lang="en-US" sz="2000" dirty="0"/>
              <a:t> leben (</a:t>
            </a:r>
            <a:r>
              <a:rPr lang="en-US" sz="2000" dirty="0" err="1"/>
              <a:t>Einführung</a:t>
            </a:r>
            <a:r>
              <a:rPr lang="en-US" sz="2000" dirty="0"/>
              <a:t> und Weisheit)</a:t>
            </a:r>
          </a:p>
          <a:p>
            <a:r>
              <a:rPr lang="en-US" sz="2000" dirty="0" err="1"/>
              <a:t>Aufrichtig</a:t>
            </a:r>
            <a:r>
              <a:rPr lang="en-US" sz="2000" dirty="0"/>
              <a:t> leben – </a:t>
            </a:r>
            <a:r>
              <a:rPr lang="en-US" sz="2000" dirty="0" err="1"/>
              <a:t>innerlich</a:t>
            </a:r>
            <a:r>
              <a:rPr lang="en-US" sz="2000" dirty="0"/>
              <a:t> </a:t>
            </a:r>
            <a:r>
              <a:rPr lang="en-US" sz="2000" dirty="0" err="1"/>
              <a:t>reifen</a:t>
            </a:r>
            <a:r>
              <a:rPr lang="en-US" sz="2000" dirty="0"/>
              <a:t> (</a:t>
            </a:r>
            <a:r>
              <a:rPr lang="en-US" sz="2000" dirty="0" err="1"/>
              <a:t>Integrität</a:t>
            </a:r>
            <a:r>
              <a:rPr lang="en-US" sz="2000" dirty="0"/>
              <a:t> und </a:t>
            </a:r>
            <a:r>
              <a:rPr lang="en-US" sz="2000" dirty="0" err="1"/>
              <a:t>Charakter</a:t>
            </a:r>
            <a:r>
              <a:rPr lang="en-US" sz="2000" dirty="0"/>
              <a:t>)</a:t>
            </a:r>
          </a:p>
          <a:p>
            <a:r>
              <a:rPr lang="en-US" sz="2000" dirty="0"/>
              <a:t>Mit Weisheit </a:t>
            </a:r>
            <a:r>
              <a:rPr lang="en-US" sz="2000" dirty="0" err="1"/>
              <a:t>Beziehungen</a:t>
            </a:r>
            <a:r>
              <a:rPr lang="en-US" sz="2000" dirty="0"/>
              <a:t> gestalten</a:t>
            </a:r>
          </a:p>
          <a:p>
            <a:r>
              <a:rPr lang="en-US" sz="2000" dirty="0" err="1"/>
              <a:t>Zufriedenheit</a:t>
            </a:r>
            <a:r>
              <a:rPr lang="en-US" sz="2000" dirty="0"/>
              <a:t> </a:t>
            </a:r>
            <a:r>
              <a:rPr lang="en-US" sz="2000" dirty="0" err="1"/>
              <a:t>lernen</a:t>
            </a:r>
            <a:r>
              <a:rPr lang="en-US" sz="2000" dirty="0"/>
              <a:t> und </a:t>
            </a:r>
            <a:r>
              <a:rPr lang="en-US" sz="2000" dirty="0" err="1"/>
              <a:t>soziale</a:t>
            </a:r>
            <a:r>
              <a:rPr lang="en-US" sz="2000" dirty="0"/>
              <a:t> </a:t>
            </a:r>
            <a:r>
              <a:rPr lang="en-US" sz="2000" dirty="0" err="1"/>
              <a:t>Verantwortung</a:t>
            </a:r>
            <a:r>
              <a:rPr lang="en-US" sz="2000" dirty="0"/>
              <a:t> leben</a:t>
            </a:r>
          </a:p>
          <a:p>
            <a:r>
              <a:rPr lang="en-US" sz="2000" dirty="0"/>
              <a:t>Mit Weisheit </a:t>
            </a:r>
            <a:r>
              <a:rPr lang="en-US" sz="2000" dirty="0" err="1"/>
              <a:t>Herausforderungen</a:t>
            </a:r>
            <a:r>
              <a:rPr lang="en-US" sz="2000" dirty="0"/>
              <a:t> </a:t>
            </a:r>
            <a:r>
              <a:rPr lang="en-US" sz="2000" dirty="0" err="1"/>
              <a:t>meistern</a:t>
            </a:r>
            <a:r>
              <a:rPr lang="en-US" sz="2000" dirty="0"/>
              <a:t> (</a:t>
            </a:r>
            <a:r>
              <a:rPr lang="en-US" sz="2000" dirty="0" err="1"/>
              <a:t>Resilienz</a:t>
            </a:r>
            <a:r>
              <a:rPr lang="en-US" sz="2000" dirty="0"/>
              <a:t>)</a:t>
            </a:r>
          </a:p>
          <a:p>
            <a:r>
              <a:rPr lang="en-US" sz="2000" dirty="0"/>
              <a:t>Mit Weisheit </a:t>
            </a:r>
            <a:r>
              <a:rPr lang="en-US" sz="2000" dirty="0" err="1"/>
              <a:t>mein</a:t>
            </a:r>
            <a:r>
              <a:rPr lang="en-US" sz="2000" dirty="0"/>
              <a:t> Reden gestalten</a:t>
            </a:r>
          </a:p>
        </p:txBody>
      </p:sp>
      <p:sp>
        <p:nvSpPr>
          <p:cNvPr id="4" name="Textfeld 3">
            <a:extLst>
              <a:ext uri="{FF2B5EF4-FFF2-40B4-BE49-F238E27FC236}">
                <a16:creationId xmlns:a16="http://schemas.microsoft.com/office/drawing/2014/main" id="{DDDA7F25-FBF6-A0B8-CA6A-FFEBC503C698}"/>
              </a:ext>
            </a:extLst>
          </p:cNvPr>
          <p:cNvSpPr txBox="1"/>
          <p:nvPr/>
        </p:nvSpPr>
        <p:spPr>
          <a:xfrm>
            <a:off x="4976030" y="4715931"/>
            <a:ext cx="6250940" cy="2304628"/>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000" b="1" i="1" dirty="0"/>
              <a:t>„Jeder </a:t>
            </a:r>
            <a:r>
              <a:rPr lang="en-US" sz="2000" b="1" i="1" dirty="0" err="1"/>
              <a:t>ist</a:t>
            </a:r>
            <a:r>
              <a:rPr lang="en-US" sz="2000" b="1" i="1" dirty="0"/>
              <a:t> </a:t>
            </a:r>
            <a:r>
              <a:rPr lang="en-US" sz="2000" b="1" i="1" dirty="0" err="1"/>
              <a:t>klug</a:t>
            </a:r>
            <a:r>
              <a:rPr lang="en-US" sz="2000" b="1" i="1" dirty="0"/>
              <a:t>. Der </a:t>
            </a:r>
            <a:r>
              <a:rPr lang="en-US" sz="2000" b="1" i="1" dirty="0" err="1"/>
              <a:t>eine</a:t>
            </a:r>
            <a:r>
              <a:rPr lang="en-US" sz="2000" b="1" i="1" dirty="0"/>
              <a:t> </a:t>
            </a:r>
            <a:r>
              <a:rPr lang="en-US" sz="2000" b="1" i="1" dirty="0" err="1"/>
              <a:t>vorher</a:t>
            </a:r>
            <a:r>
              <a:rPr lang="en-US" sz="2000" b="1" i="1" dirty="0"/>
              <a:t>, der </a:t>
            </a:r>
            <a:r>
              <a:rPr lang="en-US" sz="2000" b="1" i="1" dirty="0" err="1"/>
              <a:t>andere</a:t>
            </a:r>
            <a:r>
              <a:rPr lang="en-US" sz="2000" b="1" i="1" dirty="0"/>
              <a:t> </a:t>
            </a:r>
            <a:r>
              <a:rPr lang="en-US" sz="2000" b="1" i="1" dirty="0" err="1"/>
              <a:t>nachher</a:t>
            </a:r>
            <a:r>
              <a:rPr lang="en-US" sz="2000" b="1" i="1" dirty="0"/>
              <a:t>…“</a:t>
            </a:r>
          </a:p>
        </p:txBody>
      </p:sp>
    </p:spTree>
    <p:extLst>
      <p:ext uri="{BB962C8B-B14F-4D97-AF65-F5344CB8AC3E}">
        <p14:creationId xmlns:p14="http://schemas.microsoft.com/office/powerpoint/2010/main" val="2387809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658D0CC-28E2-8AE9-3A00-ADCCDD412FF2}"/>
              </a:ext>
            </a:extLst>
          </p:cNvPr>
          <p:cNvSpPr>
            <a:spLocks noGrp="1"/>
          </p:cNvSpPr>
          <p:nvPr>
            <p:ph type="title"/>
          </p:nvPr>
        </p:nvSpPr>
        <p:spPr>
          <a:xfrm>
            <a:off x="841248" y="548640"/>
            <a:ext cx="3600860" cy="5431536"/>
          </a:xfrm>
        </p:spPr>
        <p:txBody>
          <a:bodyPr>
            <a:normAutofit/>
          </a:bodyPr>
          <a:lstStyle/>
          <a:p>
            <a:r>
              <a:rPr lang="de-DE" sz="5400"/>
              <a:t>Eine kurze Einführung in das Buch der Sprüche</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nhaltsplatzhalter 2">
            <a:extLst>
              <a:ext uri="{FF2B5EF4-FFF2-40B4-BE49-F238E27FC236}">
                <a16:creationId xmlns:a16="http://schemas.microsoft.com/office/drawing/2014/main" id="{D6D05152-7509-8417-5A86-D0B05446D8E1}"/>
              </a:ext>
            </a:extLst>
          </p:cNvPr>
          <p:cNvSpPr>
            <a:spLocks noGrp="1"/>
          </p:cNvSpPr>
          <p:nvPr>
            <p:ph idx="1"/>
          </p:nvPr>
        </p:nvSpPr>
        <p:spPr>
          <a:xfrm>
            <a:off x="5126418" y="552091"/>
            <a:ext cx="6224335" cy="5431536"/>
          </a:xfrm>
        </p:spPr>
        <p:txBody>
          <a:bodyPr anchor="ctr">
            <a:normAutofit/>
          </a:bodyPr>
          <a:lstStyle/>
          <a:p>
            <a:pPr marL="0" indent="0">
              <a:buNone/>
            </a:pPr>
            <a:endParaRPr lang="de-DE" sz="2200" dirty="0"/>
          </a:p>
          <a:p>
            <a:r>
              <a:rPr lang="de-DE" sz="3200" dirty="0"/>
              <a:t>Die Autoren</a:t>
            </a:r>
          </a:p>
          <a:p>
            <a:r>
              <a:rPr lang="de-DE" sz="3200" dirty="0"/>
              <a:t>Absicht und Zweck</a:t>
            </a:r>
          </a:p>
          <a:p>
            <a:r>
              <a:rPr lang="de-DE" sz="3200" dirty="0"/>
              <a:t>Schlüsselbegriffe</a:t>
            </a:r>
          </a:p>
          <a:p>
            <a:pPr marL="0" indent="0">
              <a:buNone/>
            </a:pPr>
            <a:endParaRPr lang="de-DE" sz="2200" dirty="0"/>
          </a:p>
        </p:txBody>
      </p:sp>
    </p:spTree>
    <p:extLst>
      <p:ext uri="{BB962C8B-B14F-4D97-AF65-F5344CB8AC3E}">
        <p14:creationId xmlns:p14="http://schemas.microsoft.com/office/powerpoint/2010/main" val="198578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11">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BCED2066-2FBF-5218-F170-AC401CB6677A}"/>
              </a:ext>
            </a:extLst>
          </p:cNvPr>
          <p:cNvSpPr>
            <a:spLocks noGrp="1"/>
          </p:cNvSpPr>
          <p:nvPr>
            <p:ph type="title"/>
          </p:nvPr>
        </p:nvSpPr>
        <p:spPr>
          <a:xfrm>
            <a:off x="1292620" y="609599"/>
            <a:ext cx="7086600" cy="1330839"/>
          </a:xfrm>
        </p:spPr>
        <p:txBody>
          <a:bodyPr vert="horz" lIns="91440" tIns="45720" rIns="91440" bIns="45720" rtlCol="0" anchor="ctr">
            <a:normAutofit/>
          </a:bodyPr>
          <a:lstStyle/>
          <a:p>
            <a:r>
              <a:rPr lang="en-US" kern="1200" dirty="0">
                <a:solidFill>
                  <a:schemeClr val="tx1"/>
                </a:solidFill>
                <a:latin typeface="+mj-lt"/>
                <a:ea typeface="+mj-ea"/>
                <a:cs typeface="+mj-cs"/>
              </a:rPr>
              <a:t>Die </a:t>
            </a:r>
            <a:r>
              <a:rPr lang="en-US" kern="1200" dirty="0" err="1">
                <a:solidFill>
                  <a:schemeClr val="tx1"/>
                </a:solidFill>
                <a:latin typeface="+mj-lt"/>
                <a:ea typeface="+mj-ea"/>
                <a:cs typeface="+mj-cs"/>
              </a:rPr>
              <a:t>Autoren</a:t>
            </a:r>
            <a:r>
              <a:rPr lang="en-US" kern="1200" dirty="0">
                <a:solidFill>
                  <a:schemeClr val="tx1"/>
                </a:solidFill>
                <a:latin typeface="+mj-lt"/>
                <a:ea typeface="+mj-ea"/>
                <a:cs typeface="+mj-cs"/>
              </a:rPr>
              <a:t> der </a:t>
            </a:r>
            <a:r>
              <a:rPr lang="en-US" kern="1200" dirty="0" err="1">
                <a:solidFill>
                  <a:schemeClr val="tx1"/>
                </a:solidFill>
                <a:latin typeface="+mj-lt"/>
                <a:ea typeface="+mj-ea"/>
                <a:cs typeface="+mj-cs"/>
              </a:rPr>
              <a:t>Sprüche</a:t>
            </a:r>
            <a:endParaRPr lang="en-US" kern="1200" dirty="0">
              <a:solidFill>
                <a:schemeClr val="tx1"/>
              </a:solidFill>
              <a:latin typeface="+mj-lt"/>
              <a:ea typeface="+mj-ea"/>
              <a:cs typeface="+mj-cs"/>
            </a:endParaRPr>
          </a:p>
        </p:txBody>
      </p:sp>
      <p:sp>
        <p:nvSpPr>
          <p:cNvPr id="5" name="Rectangle 1">
            <a:extLst>
              <a:ext uri="{FF2B5EF4-FFF2-40B4-BE49-F238E27FC236}">
                <a16:creationId xmlns:a16="http://schemas.microsoft.com/office/drawing/2014/main" id="{E5210AA6-FCCF-18BE-66EC-EF83073E23AD}"/>
              </a:ext>
            </a:extLst>
          </p:cNvPr>
          <p:cNvSpPr>
            <a:spLocks noChangeArrowheads="1"/>
          </p:cNvSpPr>
          <p:nvPr/>
        </p:nvSpPr>
        <p:spPr bwMode="auto">
          <a:xfrm>
            <a:off x="591400" y="-679274"/>
            <a:ext cx="3427001" cy="3908586"/>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de-DE" sz="2000" b="1" i="0" u="none" strike="noStrike" cap="none" normalizeH="0" baseline="0" err="1">
                <a:ln>
                  <a:noFill/>
                </a:ln>
                <a:effectLst/>
                <a:latin typeface="+mn-lt"/>
              </a:rPr>
              <a:t>Zusammenfassung</a:t>
            </a:r>
            <a:r>
              <a:rPr kumimoji="0" lang="en-US" altLang="de-DE" sz="2000" b="1" i="0" u="none" strike="noStrike" cap="none" normalizeH="0" baseline="0">
                <a:ln>
                  <a:noFill/>
                </a:ln>
                <a:effectLst/>
                <a:latin typeface="+mn-lt"/>
              </a:rPr>
              <a:t> in </a:t>
            </a:r>
            <a:r>
              <a:rPr kumimoji="0" lang="en-US" altLang="de-DE" sz="2000" b="1" i="0" u="none" strike="noStrike" cap="none" normalizeH="0" baseline="0" err="1">
                <a:ln>
                  <a:noFill/>
                </a:ln>
                <a:effectLst/>
                <a:latin typeface="+mn-lt"/>
              </a:rPr>
              <a:t>Tabellenform</a:t>
            </a:r>
            <a:endParaRPr kumimoji="0" lang="en-US" altLang="de-DE" sz="2000" b="1" i="0" u="none" strike="noStrike" cap="none" normalizeH="0" baseline="0">
              <a:ln>
                <a:noFill/>
              </a:ln>
              <a:effectLst/>
              <a:latin typeface="+mn-lt"/>
            </a:endParaRP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endParaRPr kumimoji="0" lang="en-US" altLang="de-DE" sz="2000" b="0" i="0" u="none" strike="noStrike" cap="none" normalizeH="0" baseline="0">
              <a:ln>
                <a:noFill/>
              </a:ln>
              <a:effectLst/>
              <a:latin typeface="+mn-lt"/>
            </a:endParaRPr>
          </a:p>
        </p:txBody>
      </p:sp>
      <p:graphicFrame>
        <p:nvGraphicFramePr>
          <p:cNvPr id="4" name="Inhaltsplatzhalter 3">
            <a:extLst>
              <a:ext uri="{FF2B5EF4-FFF2-40B4-BE49-F238E27FC236}">
                <a16:creationId xmlns:a16="http://schemas.microsoft.com/office/drawing/2014/main" id="{FD99D056-24E0-B58E-8D8B-12E9754A38BA}"/>
              </a:ext>
            </a:extLst>
          </p:cNvPr>
          <p:cNvGraphicFramePr>
            <a:graphicFrameLocks noGrp="1"/>
          </p:cNvGraphicFramePr>
          <p:nvPr>
            <p:ph idx="1"/>
            <p:extLst>
              <p:ext uri="{D42A27DB-BD31-4B8C-83A1-F6EECF244321}">
                <p14:modId xmlns:p14="http://schemas.microsoft.com/office/powerpoint/2010/main" val="3497307602"/>
              </p:ext>
            </p:extLst>
          </p:nvPr>
        </p:nvGraphicFramePr>
        <p:xfrm>
          <a:off x="2199918" y="2074684"/>
          <a:ext cx="8542077" cy="4427715"/>
        </p:xfrm>
        <a:graphic>
          <a:graphicData uri="http://schemas.openxmlformats.org/drawingml/2006/table">
            <a:tbl>
              <a:tblPr>
                <a:tableStyleId>{9D7B26C5-4107-4FEC-AEDC-1716B250A1EF}</a:tableStyleId>
              </a:tblPr>
              <a:tblGrid>
                <a:gridCol w="2662750">
                  <a:extLst>
                    <a:ext uri="{9D8B030D-6E8A-4147-A177-3AD203B41FA5}">
                      <a16:colId xmlns:a16="http://schemas.microsoft.com/office/drawing/2014/main" val="1668646586"/>
                    </a:ext>
                  </a:extLst>
                </a:gridCol>
                <a:gridCol w="2361457">
                  <a:extLst>
                    <a:ext uri="{9D8B030D-6E8A-4147-A177-3AD203B41FA5}">
                      <a16:colId xmlns:a16="http://schemas.microsoft.com/office/drawing/2014/main" val="3542393597"/>
                    </a:ext>
                  </a:extLst>
                </a:gridCol>
                <a:gridCol w="3517870">
                  <a:extLst>
                    <a:ext uri="{9D8B030D-6E8A-4147-A177-3AD203B41FA5}">
                      <a16:colId xmlns:a16="http://schemas.microsoft.com/office/drawing/2014/main" val="31843250"/>
                    </a:ext>
                  </a:extLst>
                </a:gridCol>
              </a:tblGrid>
              <a:tr h="492022">
                <a:tc>
                  <a:txBody>
                    <a:bodyPr/>
                    <a:lstStyle/>
                    <a:p>
                      <a:r>
                        <a:rPr lang="de-DE" sz="1900" b="1" u="sng"/>
                        <a:t>Autor / Gruppe</a:t>
                      </a:r>
                    </a:p>
                  </a:txBody>
                  <a:tcPr marL="67592" marR="67592" marT="33796" marB="33796" anchor="ctr"/>
                </a:tc>
                <a:tc>
                  <a:txBody>
                    <a:bodyPr/>
                    <a:lstStyle/>
                    <a:p>
                      <a:r>
                        <a:rPr lang="de-DE" sz="1900" b="1" u="sng"/>
                        <a:t>Bibelstelle</a:t>
                      </a:r>
                    </a:p>
                  </a:txBody>
                  <a:tcPr marL="67592" marR="67592" marT="33796" marB="33796" anchor="ctr"/>
                </a:tc>
                <a:tc>
                  <a:txBody>
                    <a:bodyPr/>
                    <a:lstStyle/>
                    <a:p>
                      <a:r>
                        <a:rPr lang="de-DE" sz="1900" b="1" u="sng"/>
                        <a:t>Rolle</a:t>
                      </a:r>
                    </a:p>
                  </a:txBody>
                  <a:tcPr marL="67592" marR="67592" marT="33796" marB="33796" anchor="ctr"/>
                </a:tc>
                <a:extLst>
                  <a:ext uri="{0D108BD9-81ED-4DB2-BD59-A6C34878D82A}">
                    <a16:rowId xmlns:a16="http://schemas.microsoft.com/office/drawing/2014/main" val="1595524629"/>
                  </a:ext>
                </a:extLst>
              </a:tr>
              <a:tr h="860918">
                <a:tc>
                  <a:txBody>
                    <a:bodyPr/>
                    <a:lstStyle/>
                    <a:p>
                      <a:r>
                        <a:rPr lang="de-DE" sz="1900" b="1"/>
                        <a:t>Salomo - </a:t>
                      </a:r>
                      <a:r>
                        <a:rPr lang="de-DE" sz="1900" b="0"/>
                        <a:t>König Israels</a:t>
                      </a:r>
                    </a:p>
                  </a:txBody>
                  <a:tcPr marL="67592" marR="67592" marT="33796" marB="33796" anchor="ctr"/>
                </a:tc>
                <a:tc>
                  <a:txBody>
                    <a:bodyPr/>
                    <a:lstStyle/>
                    <a:p>
                      <a:r>
                        <a:rPr lang="de-DE" sz="1900"/>
                        <a:t>Spr 1,1; 10,1; 25,1</a:t>
                      </a:r>
                    </a:p>
                  </a:txBody>
                  <a:tcPr marL="67592" marR="67592" marT="33796" marB="33796" anchor="ctr"/>
                </a:tc>
                <a:tc>
                  <a:txBody>
                    <a:bodyPr/>
                    <a:lstStyle/>
                    <a:p>
                      <a:r>
                        <a:rPr lang="de-DE" sz="1900"/>
                        <a:t>Hauptautor</a:t>
                      </a:r>
                    </a:p>
                  </a:txBody>
                  <a:tcPr marL="67592" marR="67592" marT="33796" marB="33796" anchor="ctr"/>
                </a:tc>
                <a:extLst>
                  <a:ext uri="{0D108BD9-81ED-4DB2-BD59-A6C34878D82A}">
                    <a16:rowId xmlns:a16="http://schemas.microsoft.com/office/drawing/2014/main" val="3396582947"/>
                  </a:ext>
                </a:extLst>
              </a:tr>
              <a:tr h="1229813">
                <a:tc>
                  <a:txBody>
                    <a:bodyPr/>
                    <a:lstStyle/>
                    <a:p>
                      <a:r>
                        <a:rPr lang="de-DE" sz="1900" b="1"/>
                        <a:t>Die Weisen – </a:t>
                      </a:r>
                      <a:r>
                        <a:rPr lang="de-DE" sz="1900" b="0"/>
                        <a:t>anonyme Weisheitslehrer</a:t>
                      </a:r>
                    </a:p>
                  </a:txBody>
                  <a:tcPr marL="67592" marR="67592" marT="33796" marB="33796" anchor="ctr"/>
                </a:tc>
                <a:tc>
                  <a:txBody>
                    <a:bodyPr/>
                    <a:lstStyle/>
                    <a:p>
                      <a:r>
                        <a:rPr lang="de-DE" sz="1900"/>
                        <a:t>Spr 22,17; 24,23</a:t>
                      </a:r>
                    </a:p>
                  </a:txBody>
                  <a:tcPr marL="67592" marR="67592" marT="33796" marB="33796" anchor="ctr"/>
                </a:tc>
                <a:tc>
                  <a:txBody>
                    <a:bodyPr/>
                    <a:lstStyle/>
                    <a:p>
                      <a:r>
                        <a:rPr lang="de-DE" sz="1900"/>
                        <a:t>Weisheitslehrer</a:t>
                      </a:r>
                    </a:p>
                  </a:txBody>
                  <a:tcPr marL="67592" marR="67592" marT="33796" marB="33796" anchor="ctr"/>
                </a:tc>
                <a:extLst>
                  <a:ext uri="{0D108BD9-81ED-4DB2-BD59-A6C34878D82A}">
                    <a16:rowId xmlns:a16="http://schemas.microsoft.com/office/drawing/2014/main" val="2522715712"/>
                  </a:ext>
                </a:extLst>
              </a:tr>
              <a:tr h="492022">
                <a:tc>
                  <a:txBody>
                    <a:bodyPr/>
                    <a:lstStyle/>
                    <a:p>
                      <a:r>
                        <a:rPr lang="de-DE" sz="1900" b="1"/>
                        <a:t>Agur</a:t>
                      </a:r>
                      <a:endParaRPr lang="de-DE" sz="1900"/>
                    </a:p>
                  </a:txBody>
                  <a:tcPr marL="67592" marR="67592" marT="33796" marB="33796" anchor="ctr"/>
                </a:tc>
                <a:tc>
                  <a:txBody>
                    <a:bodyPr/>
                    <a:lstStyle/>
                    <a:p>
                      <a:r>
                        <a:rPr lang="de-DE" sz="1900"/>
                        <a:t>Spr 30,1</a:t>
                      </a:r>
                    </a:p>
                  </a:txBody>
                  <a:tcPr marL="67592" marR="67592" marT="33796" marB="33796" anchor="ctr"/>
                </a:tc>
                <a:tc>
                  <a:txBody>
                    <a:bodyPr/>
                    <a:lstStyle/>
                    <a:p>
                      <a:r>
                        <a:rPr lang="de-DE" sz="1900"/>
                        <a:t>Einzelautor</a:t>
                      </a:r>
                    </a:p>
                  </a:txBody>
                  <a:tcPr marL="67592" marR="67592" marT="33796" marB="33796" anchor="ctr"/>
                </a:tc>
                <a:extLst>
                  <a:ext uri="{0D108BD9-81ED-4DB2-BD59-A6C34878D82A}">
                    <a16:rowId xmlns:a16="http://schemas.microsoft.com/office/drawing/2014/main" val="2578259678"/>
                  </a:ext>
                </a:extLst>
              </a:tr>
              <a:tr h="860918">
                <a:tc>
                  <a:txBody>
                    <a:bodyPr/>
                    <a:lstStyle/>
                    <a:p>
                      <a:r>
                        <a:rPr lang="de-DE" sz="1900" b="1"/>
                        <a:t>Lemuel (Mutter)</a:t>
                      </a:r>
                      <a:endParaRPr lang="de-DE" sz="1900"/>
                    </a:p>
                  </a:txBody>
                  <a:tcPr marL="67592" marR="67592" marT="33796" marB="33796" anchor="ctr"/>
                </a:tc>
                <a:tc>
                  <a:txBody>
                    <a:bodyPr/>
                    <a:lstStyle/>
                    <a:p>
                      <a:r>
                        <a:rPr lang="de-DE" sz="1900"/>
                        <a:t>Spr 31,1</a:t>
                      </a:r>
                    </a:p>
                  </a:txBody>
                  <a:tcPr marL="67592" marR="67592" marT="33796" marB="33796" anchor="ctr"/>
                </a:tc>
                <a:tc>
                  <a:txBody>
                    <a:bodyPr/>
                    <a:lstStyle/>
                    <a:p>
                      <a:r>
                        <a:rPr lang="de-DE" sz="1900"/>
                        <a:t>Königliche Unterweisung</a:t>
                      </a:r>
                    </a:p>
                  </a:txBody>
                  <a:tcPr marL="67592" marR="67592" marT="33796" marB="33796" anchor="ctr"/>
                </a:tc>
                <a:extLst>
                  <a:ext uri="{0D108BD9-81ED-4DB2-BD59-A6C34878D82A}">
                    <a16:rowId xmlns:a16="http://schemas.microsoft.com/office/drawing/2014/main" val="2716249178"/>
                  </a:ext>
                </a:extLst>
              </a:tr>
              <a:tr h="492022">
                <a:tc>
                  <a:txBody>
                    <a:bodyPr/>
                    <a:lstStyle/>
                    <a:p>
                      <a:r>
                        <a:rPr lang="de-DE" sz="1900" b="1"/>
                        <a:t>Männer Hiskias</a:t>
                      </a:r>
                      <a:endParaRPr lang="de-DE" sz="1900"/>
                    </a:p>
                  </a:txBody>
                  <a:tcPr marL="67592" marR="67592" marT="33796" marB="33796" anchor="ctr"/>
                </a:tc>
                <a:tc>
                  <a:txBody>
                    <a:bodyPr/>
                    <a:lstStyle/>
                    <a:p>
                      <a:r>
                        <a:rPr lang="de-DE" sz="1900"/>
                        <a:t>Spr 25,1</a:t>
                      </a:r>
                    </a:p>
                  </a:txBody>
                  <a:tcPr marL="67592" marR="67592" marT="33796" marB="33796" anchor="ctr"/>
                </a:tc>
                <a:tc>
                  <a:txBody>
                    <a:bodyPr/>
                    <a:lstStyle/>
                    <a:p>
                      <a:r>
                        <a:rPr lang="de-DE" sz="1900"/>
                        <a:t>Sammler/Redakteure</a:t>
                      </a:r>
                    </a:p>
                  </a:txBody>
                  <a:tcPr marL="67592" marR="67592" marT="33796" marB="33796" anchor="ctr"/>
                </a:tc>
                <a:extLst>
                  <a:ext uri="{0D108BD9-81ED-4DB2-BD59-A6C34878D82A}">
                    <a16:rowId xmlns:a16="http://schemas.microsoft.com/office/drawing/2014/main" val="354123215"/>
                  </a:ext>
                </a:extLst>
              </a:tr>
            </a:tbl>
          </a:graphicData>
        </a:graphic>
      </p:graphicFrame>
    </p:spTree>
    <p:extLst>
      <p:ext uri="{BB962C8B-B14F-4D97-AF65-F5344CB8AC3E}">
        <p14:creationId xmlns:p14="http://schemas.microsoft.com/office/powerpoint/2010/main" val="3888718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D9AE984-86D7-EBFE-3522-17527CE45511}"/>
              </a:ext>
            </a:extLst>
          </p:cNvPr>
          <p:cNvSpPr>
            <a:spLocks noGrp="1"/>
          </p:cNvSpPr>
          <p:nvPr>
            <p:ph type="title"/>
          </p:nvPr>
        </p:nvSpPr>
        <p:spPr>
          <a:xfrm>
            <a:off x="838200" y="365125"/>
            <a:ext cx="10515600" cy="1325563"/>
          </a:xfrm>
        </p:spPr>
        <p:txBody>
          <a:bodyPr>
            <a:normAutofit/>
          </a:bodyPr>
          <a:lstStyle/>
          <a:p>
            <a:r>
              <a:rPr lang="de-DE" sz="5000"/>
              <a:t>Die Schlüsselbegriffe in den Sprüchen</a:t>
            </a:r>
          </a:p>
        </p:txBody>
      </p:sp>
      <p:sp>
        <p:nvSpPr>
          <p:cNvPr id="7"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sX0" fmla="*/ 0 w 10424160"/>
              <a:gd name="csY0" fmla="*/ 0 h 18288"/>
              <a:gd name="csX1" fmla="*/ 903427 w 10424160"/>
              <a:gd name="csY1" fmla="*/ 0 h 18288"/>
              <a:gd name="csX2" fmla="*/ 1389888 w 10424160"/>
              <a:gd name="csY2" fmla="*/ 0 h 18288"/>
              <a:gd name="csX3" fmla="*/ 2189074 w 10424160"/>
              <a:gd name="csY3" fmla="*/ 0 h 18288"/>
              <a:gd name="csX4" fmla="*/ 2675534 w 10424160"/>
              <a:gd name="csY4" fmla="*/ 0 h 18288"/>
              <a:gd name="csX5" fmla="*/ 3370478 w 10424160"/>
              <a:gd name="csY5" fmla="*/ 0 h 18288"/>
              <a:gd name="csX6" fmla="*/ 4169664 w 10424160"/>
              <a:gd name="csY6" fmla="*/ 0 h 18288"/>
              <a:gd name="csX7" fmla="*/ 4551883 w 10424160"/>
              <a:gd name="csY7" fmla="*/ 0 h 18288"/>
              <a:gd name="csX8" fmla="*/ 4934102 w 10424160"/>
              <a:gd name="csY8" fmla="*/ 0 h 18288"/>
              <a:gd name="csX9" fmla="*/ 5837530 w 10424160"/>
              <a:gd name="csY9" fmla="*/ 0 h 18288"/>
              <a:gd name="csX10" fmla="*/ 6532474 w 10424160"/>
              <a:gd name="csY10" fmla="*/ 0 h 18288"/>
              <a:gd name="csX11" fmla="*/ 6914693 w 10424160"/>
              <a:gd name="csY11" fmla="*/ 0 h 18288"/>
              <a:gd name="csX12" fmla="*/ 7609637 w 10424160"/>
              <a:gd name="csY12" fmla="*/ 0 h 18288"/>
              <a:gd name="csX13" fmla="*/ 8513064 w 10424160"/>
              <a:gd name="csY13" fmla="*/ 0 h 18288"/>
              <a:gd name="csX14" fmla="*/ 9103766 w 10424160"/>
              <a:gd name="csY14" fmla="*/ 0 h 18288"/>
              <a:gd name="csX15" fmla="*/ 9694469 w 10424160"/>
              <a:gd name="csY15" fmla="*/ 0 h 18288"/>
              <a:gd name="csX16" fmla="*/ 10424160 w 10424160"/>
              <a:gd name="csY16" fmla="*/ 0 h 18288"/>
              <a:gd name="csX17" fmla="*/ 10424160 w 10424160"/>
              <a:gd name="csY17" fmla="*/ 18288 h 18288"/>
              <a:gd name="csX18" fmla="*/ 9729216 w 10424160"/>
              <a:gd name="csY18" fmla="*/ 18288 h 18288"/>
              <a:gd name="csX19" fmla="*/ 8930030 w 10424160"/>
              <a:gd name="csY19" fmla="*/ 18288 h 18288"/>
              <a:gd name="csX20" fmla="*/ 8130845 w 10424160"/>
              <a:gd name="csY20" fmla="*/ 18288 h 18288"/>
              <a:gd name="csX21" fmla="*/ 7644384 w 10424160"/>
              <a:gd name="csY21" fmla="*/ 18288 h 18288"/>
              <a:gd name="csX22" fmla="*/ 6740957 w 10424160"/>
              <a:gd name="csY22" fmla="*/ 18288 h 18288"/>
              <a:gd name="csX23" fmla="*/ 6046013 w 10424160"/>
              <a:gd name="csY23" fmla="*/ 18288 h 18288"/>
              <a:gd name="csX24" fmla="*/ 5663794 w 10424160"/>
              <a:gd name="csY24" fmla="*/ 18288 h 18288"/>
              <a:gd name="csX25" fmla="*/ 4968850 w 10424160"/>
              <a:gd name="csY25" fmla="*/ 18288 h 18288"/>
              <a:gd name="csX26" fmla="*/ 4378147 w 10424160"/>
              <a:gd name="csY26" fmla="*/ 18288 h 18288"/>
              <a:gd name="csX27" fmla="*/ 3787445 w 10424160"/>
              <a:gd name="csY27" fmla="*/ 18288 h 18288"/>
              <a:gd name="csX28" fmla="*/ 3196742 w 10424160"/>
              <a:gd name="csY28" fmla="*/ 18288 h 18288"/>
              <a:gd name="csX29" fmla="*/ 2606040 w 10424160"/>
              <a:gd name="csY29" fmla="*/ 18288 h 18288"/>
              <a:gd name="csX30" fmla="*/ 1806854 w 10424160"/>
              <a:gd name="csY30" fmla="*/ 18288 h 18288"/>
              <a:gd name="csX31" fmla="*/ 1111910 w 10424160"/>
              <a:gd name="csY31" fmla="*/ 18288 h 18288"/>
              <a:gd name="csX32" fmla="*/ 729691 w 10424160"/>
              <a:gd name="csY32" fmla="*/ 18288 h 18288"/>
              <a:gd name="csX33" fmla="*/ 0 w 10424160"/>
              <a:gd name="csY33" fmla="*/ 18288 h 18288"/>
              <a:gd name="csX34" fmla="*/ 0 w 10424160"/>
              <a:gd name="csY3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Inhaltsplatzhalter 3">
            <a:extLst>
              <a:ext uri="{FF2B5EF4-FFF2-40B4-BE49-F238E27FC236}">
                <a16:creationId xmlns:a16="http://schemas.microsoft.com/office/drawing/2014/main" id="{35E470A7-98CF-3F6C-E930-9606DF96EFF8}"/>
              </a:ext>
            </a:extLst>
          </p:cNvPr>
          <p:cNvGraphicFramePr>
            <a:graphicFrameLocks noGrp="1"/>
          </p:cNvGraphicFramePr>
          <p:nvPr>
            <p:ph idx="1"/>
            <p:extLst>
              <p:ext uri="{D42A27DB-BD31-4B8C-83A1-F6EECF244321}">
                <p14:modId xmlns:p14="http://schemas.microsoft.com/office/powerpoint/2010/main" val="707679870"/>
              </p:ext>
            </p:extLst>
          </p:nvPr>
        </p:nvGraphicFramePr>
        <p:xfrm>
          <a:off x="838200" y="2373548"/>
          <a:ext cx="10515601" cy="3657956"/>
        </p:xfrm>
        <a:graphic>
          <a:graphicData uri="http://schemas.openxmlformats.org/drawingml/2006/table">
            <a:tbl>
              <a:tblPr/>
              <a:tblGrid>
                <a:gridCol w="3429979">
                  <a:extLst>
                    <a:ext uri="{9D8B030D-6E8A-4147-A177-3AD203B41FA5}">
                      <a16:colId xmlns:a16="http://schemas.microsoft.com/office/drawing/2014/main" val="3119088582"/>
                    </a:ext>
                  </a:extLst>
                </a:gridCol>
                <a:gridCol w="7085622">
                  <a:extLst>
                    <a:ext uri="{9D8B030D-6E8A-4147-A177-3AD203B41FA5}">
                      <a16:colId xmlns:a16="http://schemas.microsoft.com/office/drawing/2014/main" val="423029138"/>
                    </a:ext>
                  </a:extLst>
                </a:gridCol>
              </a:tblGrid>
              <a:tr h="403556">
                <a:tc>
                  <a:txBody>
                    <a:bodyPr/>
                    <a:lstStyle/>
                    <a:p>
                      <a:pPr algn="l" fontAlgn="ctr">
                        <a:buNone/>
                      </a:pPr>
                      <a:r>
                        <a:rPr lang="de-DE" sz="1800" b="1" i="0" u="none" strike="noStrike">
                          <a:solidFill>
                            <a:srgbClr val="42423F"/>
                          </a:solidFill>
                          <a:effectLst/>
                          <a:latin typeface="Arial" panose="020B0604020202020204" pitchFamily="34" charset="0"/>
                        </a:rPr>
                        <a:t>Weisheit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565656"/>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tc>
                  <a:txBody>
                    <a:bodyPr/>
                    <a:lstStyle/>
                    <a:p>
                      <a:pPr algn="l" fontAlgn="ctr">
                        <a:buNone/>
                      </a:pPr>
                      <a:r>
                        <a:rPr lang="de-DE" sz="1800" b="0" i="0" u="none" strike="noStrike">
                          <a:solidFill>
                            <a:srgbClr val="42423F"/>
                          </a:solidFill>
                          <a:effectLst/>
                          <a:latin typeface="ArialMT"/>
                        </a:rPr>
                        <a:t>Angewandte Erkenntnis – richtige Entscheidungen treffen können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000000"/>
                      </a:solidFill>
                      <a:prstDash val="solid"/>
                      <a:round/>
                      <a:headEnd type="none" w="med" len="med"/>
                      <a:tailEnd type="none" w="med" len="med"/>
                    </a:lnL>
                    <a:lnR w="9525" cap="flat" cmpd="sng" algn="ctr">
                      <a:solidFill>
                        <a:srgbClr val="565656"/>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extLst>
                  <a:ext uri="{0D108BD9-81ED-4DB2-BD59-A6C34878D82A}">
                    <a16:rowId xmlns:a16="http://schemas.microsoft.com/office/drawing/2014/main" val="1993441266"/>
                  </a:ext>
                </a:extLst>
              </a:tr>
              <a:tr h="403556">
                <a:tc>
                  <a:txBody>
                    <a:bodyPr/>
                    <a:lstStyle/>
                    <a:p>
                      <a:pPr algn="l" fontAlgn="ctr">
                        <a:buNone/>
                      </a:pPr>
                      <a:r>
                        <a:rPr lang="de-DE" sz="1800" b="1" i="0" u="none" strike="noStrike">
                          <a:solidFill>
                            <a:srgbClr val="42423F"/>
                          </a:solidFill>
                          <a:effectLst/>
                          <a:latin typeface="Arial" panose="020B0604020202020204" pitchFamily="34" charset="0"/>
                        </a:rPr>
                        <a:t>Disziplin /Gewohnheiten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565656"/>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tc>
                  <a:txBody>
                    <a:bodyPr/>
                    <a:lstStyle/>
                    <a:p>
                      <a:pPr algn="l" fontAlgn="ctr">
                        <a:buNone/>
                      </a:pPr>
                      <a:r>
                        <a:rPr lang="de-DE" sz="1800" b="0" i="0" u="none" strike="noStrike">
                          <a:solidFill>
                            <a:srgbClr val="42423F"/>
                          </a:solidFill>
                          <a:effectLst/>
                          <a:latin typeface="ArialMT"/>
                        </a:rPr>
                        <a:t>Training zu umsichtigem, langfristigem und erfolgreichem Handeln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000000"/>
                      </a:solidFill>
                      <a:prstDash val="solid"/>
                      <a:round/>
                      <a:headEnd type="none" w="med" len="med"/>
                      <a:tailEnd type="none" w="med" len="med"/>
                    </a:lnL>
                    <a:lnR w="9525" cap="flat" cmpd="sng" algn="ctr">
                      <a:solidFill>
                        <a:srgbClr val="565656"/>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extLst>
                  <a:ext uri="{0D108BD9-81ED-4DB2-BD59-A6C34878D82A}">
                    <a16:rowId xmlns:a16="http://schemas.microsoft.com/office/drawing/2014/main" val="1140421646"/>
                  </a:ext>
                </a:extLst>
              </a:tr>
              <a:tr h="681244">
                <a:tc>
                  <a:txBody>
                    <a:bodyPr/>
                    <a:lstStyle/>
                    <a:p>
                      <a:pPr algn="l" fontAlgn="ctr">
                        <a:buNone/>
                      </a:pPr>
                      <a:r>
                        <a:rPr lang="de-DE" sz="1800" b="1" i="0" u="none" strike="noStrike">
                          <a:solidFill>
                            <a:srgbClr val="42423F"/>
                          </a:solidFill>
                          <a:effectLst/>
                          <a:latin typeface="Arial" panose="020B0604020202020204" pitchFamily="34" charset="0"/>
                        </a:rPr>
                        <a:t>Unterscheidungsfähigkeit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565656"/>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tc>
                  <a:txBody>
                    <a:bodyPr/>
                    <a:lstStyle/>
                    <a:p>
                      <a:pPr algn="l" fontAlgn="ctr">
                        <a:buNone/>
                      </a:pPr>
                      <a:r>
                        <a:rPr lang="de-DE" sz="1800" b="0" i="0" u="none" strike="noStrike">
                          <a:solidFill>
                            <a:srgbClr val="42423F"/>
                          </a:solidFill>
                          <a:effectLst/>
                          <a:latin typeface="ArialMT"/>
                        </a:rPr>
                        <a:t>Einsicht gewinnen – unterschiedliche “Schattierungen” wahrnehmen können   Hebr 5 – „geübte Sinne"</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000000"/>
                      </a:solidFill>
                      <a:prstDash val="solid"/>
                      <a:round/>
                      <a:headEnd type="none" w="med" len="med"/>
                      <a:tailEnd type="none" w="med" len="med"/>
                    </a:lnL>
                    <a:lnR w="9525" cap="flat" cmpd="sng" algn="ctr">
                      <a:solidFill>
                        <a:srgbClr val="565656"/>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extLst>
                  <a:ext uri="{0D108BD9-81ED-4DB2-BD59-A6C34878D82A}">
                    <a16:rowId xmlns:a16="http://schemas.microsoft.com/office/drawing/2014/main" val="3448668900"/>
                  </a:ext>
                </a:extLst>
              </a:tr>
              <a:tr h="681244">
                <a:tc>
                  <a:txBody>
                    <a:bodyPr/>
                    <a:lstStyle/>
                    <a:p>
                      <a:pPr algn="l" fontAlgn="ctr">
                        <a:buNone/>
                      </a:pPr>
                      <a:r>
                        <a:rPr lang="de-DE" sz="1800" b="1" i="0" u="none" strike="noStrike">
                          <a:solidFill>
                            <a:srgbClr val="42423F"/>
                          </a:solidFill>
                          <a:effectLst/>
                          <a:latin typeface="Arial" panose="020B0604020202020204" pitchFamily="34" charset="0"/>
                        </a:rPr>
                        <a:t>Gottesfurcht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565656"/>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tc>
                  <a:txBody>
                    <a:bodyPr/>
                    <a:lstStyle/>
                    <a:p>
                      <a:pPr algn="l" fontAlgn="ctr">
                        <a:buNone/>
                      </a:pPr>
                      <a:r>
                        <a:rPr lang="de-DE" sz="1800" b="0" i="0" u="none" strike="noStrike">
                          <a:solidFill>
                            <a:srgbClr val="42423F"/>
                          </a:solidFill>
                          <a:effectLst/>
                          <a:latin typeface="ArialMT"/>
                        </a:rPr>
                        <a:t>Respektvolles Staunen über Gott – ohne die Nähe zu ihm zu verlieren – seine Erhabenheit, seine Größe, seine Möglichkeiten</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000000"/>
                      </a:solidFill>
                      <a:prstDash val="solid"/>
                      <a:round/>
                      <a:headEnd type="none" w="med" len="med"/>
                      <a:tailEnd type="none" w="med" len="med"/>
                    </a:lnL>
                    <a:lnR w="9525" cap="flat" cmpd="sng" algn="ctr">
                      <a:solidFill>
                        <a:srgbClr val="565656"/>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extLst>
                  <a:ext uri="{0D108BD9-81ED-4DB2-BD59-A6C34878D82A}">
                    <a16:rowId xmlns:a16="http://schemas.microsoft.com/office/drawing/2014/main" val="818645798"/>
                  </a:ext>
                </a:extLst>
              </a:tr>
              <a:tr h="681244">
                <a:tc>
                  <a:txBody>
                    <a:bodyPr/>
                    <a:lstStyle/>
                    <a:p>
                      <a:pPr algn="l" fontAlgn="ctr">
                        <a:buNone/>
                      </a:pPr>
                      <a:r>
                        <a:rPr lang="de-DE" sz="1800" b="1" i="0" u="none" strike="noStrike">
                          <a:solidFill>
                            <a:srgbClr val="42423F"/>
                          </a:solidFill>
                          <a:effectLst/>
                          <a:latin typeface="Arial" panose="020B0604020202020204" pitchFamily="34" charset="0"/>
                        </a:rPr>
                        <a:t>Wissen / Erkenntnis/ Erfahrung</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565656"/>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tc>
                  <a:txBody>
                    <a:bodyPr/>
                    <a:lstStyle/>
                    <a:p>
                      <a:pPr algn="l" fontAlgn="ctr">
                        <a:buNone/>
                      </a:pPr>
                      <a:r>
                        <a:rPr lang="de-DE" sz="1800" b="0" i="0" u="none" strike="noStrike">
                          <a:solidFill>
                            <a:srgbClr val="42423F"/>
                          </a:solidFill>
                          <a:effectLst/>
                          <a:latin typeface="ArialMT"/>
                        </a:rPr>
                        <a:t>In den Realitäten des Lebens kompetent werden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000000"/>
                      </a:solidFill>
                      <a:prstDash val="solid"/>
                      <a:round/>
                      <a:headEnd type="none" w="med" len="med"/>
                      <a:tailEnd type="none" w="med" len="med"/>
                    </a:lnL>
                    <a:lnR w="9525" cap="flat" cmpd="sng" algn="ctr">
                      <a:solidFill>
                        <a:srgbClr val="565656"/>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extLst>
                  <a:ext uri="{0D108BD9-81ED-4DB2-BD59-A6C34878D82A}">
                    <a16:rowId xmlns:a16="http://schemas.microsoft.com/office/drawing/2014/main" val="1228135252"/>
                  </a:ext>
                </a:extLst>
              </a:tr>
              <a:tr h="403556">
                <a:tc>
                  <a:txBody>
                    <a:bodyPr/>
                    <a:lstStyle/>
                    <a:p>
                      <a:pPr algn="l" fontAlgn="ctr">
                        <a:buNone/>
                      </a:pPr>
                      <a:r>
                        <a:rPr lang="de-DE" sz="1800" b="1" i="0" u="none" strike="noStrike">
                          <a:solidFill>
                            <a:srgbClr val="42423F"/>
                          </a:solidFill>
                          <a:effectLst/>
                          <a:latin typeface="Arial" panose="020B0604020202020204" pitchFamily="34" charset="0"/>
                        </a:rPr>
                        <a:t>Beziehungen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565656"/>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tc>
                  <a:txBody>
                    <a:bodyPr/>
                    <a:lstStyle/>
                    <a:p>
                      <a:pPr algn="l" fontAlgn="ctr">
                        <a:buNone/>
                      </a:pPr>
                      <a:r>
                        <a:rPr lang="de-DE" sz="1800" b="0" i="0" u="none" strike="noStrike">
                          <a:solidFill>
                            <a:srgbClr val="42423F"/>
                          </a:solidFill>
                          <a:effectLst/>
                          <a:latin typeface="ArialMT"/>
                        </a:rPr>
                        <a:t>Menschliches Zusammenleben mit „Erfolg“ gestalten können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000000"/>
                      </a:solidFill>
                      <a:prstDash val="solid"/>
                      <a:round/>
                      <a:headEnd type="none" w="med" len="med"/>
                      <a:tailEnd type="none" w="med" len="med"/>
                    </a:lnL>
                    <a:lnR w="9525" cap="flat" cmpd="sng" algn="ctr">
                      <a:solidFill>
                        <a:srgbClr val="565656"/>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extLst>
                  <a:ext uri="{0D108BD9-81ED-4DB2-BD59-A6C34878D82A}">
                    <a16:rowId xmlns:a16="http://schemas.microsoft.com/office/drawing/2014/main" val="1646336654"/>
                  </a:ext>
                </a:extLst>
              </a:tr>
              <a:tr h="403556">
                <a:tc>
                  <a:txBody>
                    <a:bodyPr/>
                    <a:lstStyle/>
                    <a:p>
                      <a:pPr algn="l" fontAlgn="ctr">
                        <a:buNone/>
                      </a:pPr>
                      <a:r>
                        <a:rPr lang="de-DE" sz="1800" b="1" i="0" u="none" strike="noStrike">
                          <a:solidFill>
                            <a:srgbClr val="42423F"/>
                          </a:solidFill>
                          <a:effectLst/>
                          <a:latin typeface="Arial" panose="020B0604020202020204" pitchFamily="34" charset="0"/>
                        </a:rPr>
                        <a:t>Zurechtweisung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565656"/>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tc>
                  <a:txBody>
                    <a:bodyPr/>
                    <a:lstStyle/>
                    <a:p>
                      <a:pPr algn="l" fontAlgn="ctr">
                        <a:buNone/>
                      </a:pPr>
                      <a:r>
                        <a:rPr lang="de-DE" sz="1800" b="0" i="0" u="none" strike="noStrike">
                          <a:solidFill>
                            <a:srgbClr val="42423F"/>
                          </a:solidFill>
                          <a:effectLst/>
                          <a:latin typeface="ArialMT"/>
                        </a:rPr>
                        <a:t>Konstruktive Kritik annehmen, nicht beratungsresistent zu sein </a:t>
                      </a:r>
                      <a:endParaRPr lang="de-DE" sz="1800" b="0" i="0" u="none" strike="noStrike">
                        <a:effectLst/>
                        <a:latin typeface="Arial" panose="020B0604020202020204" pitchFamily="34" charset="0"/>
                      </a:endParaRPr>
                    </a:p>
                  </a:txBody>
                  <a:tcPr marL="92545" marR="92545" marT="46273" marB="46273" anchor="ctr">
                    <a:lnL w="9525" cap="flat" cmpd="sng" algn="ctr">
                      <a:solidFill>
                        <a:srgbClr val="000000"/>
                      </a:solidFill>
                      <a:prstDash val="solid"/>
                      <a:round/>
                      <a:headEnd type="none" w="med" len="med"/>
                      <a:tailEnd type="none" w="med" len="med"/>
                    </a:lnL>
                    <a:lnR w="9525" cap="flat" cmpd="sng" algn="ctr">
                      <a:solidFill>
                        <a:srgbClr val="565656"/>
                      </a:solidFill>
                      <a:prstDash val="solid"/>
                      <a:round/>
                      <a:headEnd type="none" w="med" len="med"/>
                      <a:tailEnd type="none" w="med" len="med"/>
                    </a:lnR>
                    <a:lnT w="9525" cap="flat" cmpd="sng" algn="ctr">
                      <a:solidFill>
                        <a:srgbClr val="565656"/>
                      </a:solidFill>
                      <a:prstDash val="solid"/>
                      <a:round/>
                      <a:headEnd type="none" w="med" len="med"/>
                      <a:tailEnd type="none" w="med" len="med"/>
                    </a:lnT>
                    <a:lnB w="9525" cap="flat" cmpd="sng" algn="ctr">
                      <a:solidFill>
                        <a:srgbClr val="565656"/>
                      </a:solidFill>
                      <a:prstDash val="solid"/>
                      <a:round/>
                      <a:headEnd type="none" w="med" len="med"/>
                      <a:tailEnd type="none" w="med" len="med"/>
                    </a:lnB>
                    <a:noFill/>
                  </a:tcPr>
                </a:tc>
                <a:extLst>
                  <a:ext uri="{0D108BD9-81ED-4DB2-BD59-A6C34878D82A}">
                    <a16:rowId xmlns:a16="http://schemas.microsoft.com/office/drawing/2014/main" val="3961258679"/>
                  </a:ext>
                </a:extLst>
              </a:tr>
            </a:tbl>
          </a:graphicData>
        </a:graphic>
      </p:graphicFrame>
    </p:spTree>
    <p:extLst>
      <p:ext uri="{BB962C8B-B14F-4D97-AF65-F5344CB8AC3E}">
        <p14:creationId xmlns:p14="http://schemas.microsoft.com/office/powerpoint/2010/main" val="3854490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36F400F-DF28-43BC-8D8E-4929793B39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A32FBF3-F79E-EE37-4E79-F719B97E74CA}"/>
              </a:ext>
            </a:extLst>
          </p:cNvPr>
          <p:cNvSpPr>
            <a:spLocks noGrp="1"/>
          </p:cNvSpPr>
          <p:nvPr>
            <p:ph type="title"/>
          </p:nvPr>
        </p:nvSpPr>
        <p:spPr>
          <a:xfrm>
            <a:off x="838200" y="668377"/>
            <a:ext cx="10515600" cy="1325563"/>
          </a:xfrm>
        </p:spPr>
        <p:txBody>
          <a:bodyPr>
            <a:normAutofit/>
          </a:bodyPr>
          <a:lstStyle/>
          <a:p>
            <a:r>
              <a:rPr lang="de-DE"/>
              <a:t>Weise werden, weise leben</a:t>
            </a:r>
          </a:p>
        </p:txBody>
      </p:sp>
      <p:sp>
        <p:nvSpPr>
          <p:cNvPr id="4" name="Inhaltsplatzhalter 3">
            <a:extLst>
              <a:ext uri="{FF2B5EF4-FFF2-40B4-BE49-F238E27FC236}">
                <a16:creationId xmlns:a16="http://schemas.microsoft.com/office/drawing/2014/main" id="{946BFB52-2429-B485-1B65-C7DF906DCDFF}"/>
              </a:ext>
            </a:extLst>
          </p:cNvPr>
          <p:cNvSpPr>
            <a:spLocks noGrp="1"/>
          </p:cNvSpPr>
          <p:nvPr>
            <p:ph sz="half" idx="1"/>
          </p:nvPr>
        </p:nvSpPr>
        <p:spPr>
          <a:xfrm>
            <a:off x="600891" y="1802674"/>
            <a:ext cx="6590103" cy="4735286"/>
          </a:xfrm>
        </p:spPr>
        <p:txBody>
          <a:bodyPr>
            <a:normAutofit/>
          </a:bodyPr>
          <a:lstStyle/>
          <a:p>
            <a:pPr marL="0" indent="0"/>
            <a:r>
              <a:rPr lang="de-DE" sz="1800"/>
              <a:t>Wenn du weise wirst, dann ist das zu deinem eigenen Vorteil. Wenn du Weisheit verachtest, wirst du allein die Folgen tragen müssen.</a:t>
            </a:r>
          </a:p>
          <a:p>
            <a:pPr marL="0" indent="0"/>
            <a:r>
              <a:rPr lang="de-DE" sz="1800"/>
              <a:t>Spr. 9:12</a:t>
            </a:r>
          </a:p>
          <a:p>
            <a:pPr marL="0" indent="0"/>
            <a:endParaRPr lang="de-DE" sz="1800"/>
          </a:p>
          <a:p>
            <a:pPr marL="0" indent="0"/>
            <a:r>
              <a:rPr lang="de-DE" sz="1800"/>
              <a:t>Mein Sohn, verliere die Weisheit nie aus den Augen und handle stets umsichtig und besonnen. Dies wird dein Leben erfüllen und dir Ehre und Ansehen schenken. Dann wirst du deinen Weg gehen.</a:t>
            </a:r>
          </a:p>
          <a:p>
            <a:pPr marL="0" indent="0"/>
            <a:r>
              <a:rPr lang="de-DE" sz="1800" err="1"/>
              <a:t>Spr</a:t>
            </a:r>
            <a:r>
              <a:rPr lang="de-DE" sz="1800"/>
              <a:t> 3: 21 f</a:t>
            </a:r>
          </a:p>
          <a:p>
            <a:pPr marL="0" indent="0"/>
            <a:endParaRPr lang="de-DE" sz="1800"/>
          </a:p>
          <a:p>
            <a:pPr marL="0" indent="0"/>
            <a:r>
              <a:rPr lang="de-DE" sz="1800"/>
              <a:t>Lerne, weise zu sein, und schule deinen Verstand…Weisheit zu erwerben ist </a:t>
            </a:r>
            <a:r>
              <a:rPr lang="de-DE" sz="1800" b="1"/>
              <a:t>das WICHTIGSTE im Leben!</a:t>
            </a:r>
          </a:p>
          <a:p>
            <a:pPr marL="0" indent="0"/>
            <a:r>
              <a:rPr lang="de-DE" sz="1800" err="1"/>
              <a:t>Spr</a:t>
            </a:r>
            <a:r>
              <a:rPr lang="de-DE" sz="1800"/>
              <a:t> 4: 5-7</a:t>
            </a:r>
          </a:p>
          <a:p>
            <a:endParaRPr lang="de-DE" sz="1300"/>
          </a:p>
        </p:txBody>
      </p:sp>
      <p:sp>
        <p:nvSpPr>
          <p:cNvPr id="5" name="Inhaltsplatzhalter 4">
            <a:extLst>
              <a:ext uri="{FF2B5EF4-FFF2-40B4-BE49-F238E27FC236}">
                <a16:creationId xmlns:a16="http://schemas.microsoft.com/office/drawing/2014/main" id="{5B9B2E8B-4645-BED5-5369-191320DDD1ED}"/>
              </a:ext>
            </a:extLst>
          </p:cNvPr>
          <p:cNvSpPr>
            <a:spLocks noGrp="1"/>
          </p:cNvSpPr>
          <p:nvPr>
            <p:ph sz="half" idx="2"/>
          </p:nvPr>
        </p:nvSpPr>
        <p:spPr>
          <a:xfrm>
            <a:off x="7190994" y="1993940"/>
            <a:ext cx="5097780" cy="3795748"/>
          </a:xfrm>
        </p:spPr>
        <p:txBody>
          <a:bodyPr>
            <a:normAutofit/>
          </a:bodyPr>
          <a:lstStyle/>
          <a:p>
            <a:pPr marL="0" indent="0"/>
            <a:r>
              <a:rPr lang="de-DE" sz="2200" b="1" dirty="0"/>
              <a:t>Angewandte Erkenntnis</a:t>
            </a:r>
          </a:p>
          <a:p>
            <a:pPr marL="0" indent="0"/>
            <a:r>
              <a:rPr lang="de-DE" sz="2200" dirty="0"/>
              <a:t>Was habe ich erkannt?</a:t>
            </a:r>
          </a:p>
          <a:p>
            <a:pPr marL="0" indent="0"/>
            <a:r>
              <a:rPr lang="de-DE" sz="2200" dirty="0"/>
              <a:t>Wie setze ich es um?</a:t>
            </a:r>
          </a:p>
          <a:p>
            <a:pPr marL="0" indent="0"/>
            <a:endParaRPr lang="de-DE" sz="2200" dirty="0"/>
          </a:p>
          <a:p>
            <a:pPr marL="0" indent="0"/>
            <a:r>
              <a:rPr lang="de-DE" sz="2200" dirty="0"/>
              <a:t>Weisheit als gelungene      Lebensführung</a:t>
            </a:r>
          </a:p>
          <a:p>
            <a:pPr marL="0" indent="0"/>
            <a:endParaRPr lang="de-DE" sz="2200" dirty="0"/>
          </a:p>
          <a:p>
            <a:pPr marL="0" indent="0"/>
            <a:r>
              <a:rPr lang="de-DE" sz="2200" dirty="0"/>
              <a:t>Welche Spuren hinterlassen wir?</a:t>
            </a:r>
          </a:p>
          <a:p>
            <a:endParaRPr lang="de-DE" sz="2400" dirty="0"/>
          </a:p>
        </p:txBody>
      </p:sp>
    </p:spTree>
    <p:extLst>
      <p:ext uri="{BB962C8B-B14F-4D97-AF65-F5344CB8AC3E}">
        <p14:creationId xmlns:p14="http://schemas.microsoft.com/office/powerpoint/2010/main" val="3056326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2132</Words>
  <Application>Microsoft Office PowerPoint</Application>
  <PresentationFormat>Breitbild</PresentationFormat>
  <Paragraphs>203</Paragraphs>
  <Slides>12</Slides>
  <Notes>12</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12</vt:i4>
      </vt:variant>
    </vt:vector>
  </HeadingPairs>
  <TitlesOfParts>
    <vt:vector size="17" baseType="lpstr">
      <vt:lpstr>Aptos</vt:lpstr>
      <vt:lpstr>Aptos Display</vt:lpstr>
      <vt:lpstr>Arial</vt:lpstr>
      <vt:lpstr>ArialMT</vt:lpstr>
      <vt:lpstr>Office</vt:lpstr>
      <vt:lpstr>Mit Weisheit das Leben gestalten</vt:lpstr>
      <vt:lpstr>Und noch ein Spruch</vt:lpstr>
      <vt:lpstr>Und noch ein Spruch</vt:lpstr>
      <vt:lpstr>Das Angebot –Erfahrungen auf den Punkt gebracht </vt:lpstr>
      <vt:lpstr>Die Einzelthemen der Bibeltage</vt:lpstr>
      <vt:lpstr>Eine kurze Einführung in das Buch der Sprüche</vt:lpstr>
      <vt:lpstr>Die Autoren der Sprüche</vt:lpstr>
      <vt:lpstr>Die Schlüsselbegriffe in den Sprüchen</vt:lpstr>
      <vt:lpstr>Weise werden, weise leben</vt:lpstr>
      <vt:lpstr>Weisheit erlangen- und wie?</vt:lpstr>
      <vt:lpstr>Ehrfurcht – Furcht des Herrn</vt:lpstr>
      <vt:lpstr>Ehrfurcht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Detlef Gerhard</dc:creator>
  <cp:lastModifiedBy>Jo Ha</cp:lastModifiedBy>
  <cp:revision>3</cp:revision>
  <cp:lastPrinted>2026-02-09T10:42:51Z</cp:lastPrinted>
  <dcterms:created xsi:type="dcterms:W3CDTF">2026-01-12T08:49:26Z</dcterms:created>
  <dcterms:modified xsi:type="dcterms:W3CDTF">2026-02-24T21:33:43Z</dcterms:modified>
</cp:coreProperties>
</file>