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23"/>
  </p:notesMasterIdLst>
  <p:handoutMasterIdLst>
    <p:handoutMasterId r:id="rId24"/>
  </p:handoutMasterIdLst>
  <p:sldIdLst>
    <p:sldId id="413" r:id="rId5"/>
    <p:sldId id="414" r:id="rId6"/>
    <p:sldId id="266" r:id="rId7"/>
    <p:sldId id="264" r:id="rId8"/>
    <p:sldId id="265" r:id="rId9"/>
    <p:sldId id="417" r:id="rId10"/>
    <p:sldId id="415" r:id="rId11"/>
    <p:sldId id="416" r:id="rId12"/>
    <p:sldId id="432" r:id="rId13"/>
    <p:sldId id="436" r:id="rId14"/>
    <p:sldId id="349" r:id="rId15"/>
    <p:sldId id="431" r:id="rId16"/>
    <p:sldId id="311" r:id="rId17"/>
    <p:sldId id="419" r:id="rId18"/>
    <p:sldId id="327" r:id="rId19"/>
    <p:sldId id="433" r:id="rId20"/>
    <p:sldId id="428" r:id="rId21"/>
    <p:sldId id="429" r:id="rId22"/>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243F8-19ED-6B40-8E7B-383B30A9ABA9}" v="139" dt="2026-02-23T15:20:59.673"/>
    <p1510:client id="{AEC5D321-D226-B541-9395-A8F56EB6AC53}" v="328" dt="2026-02-23T15:34:10.049"/>
  </p1510:revLst>
</p1510:revInfo>
</file>

<file path=ppt/tableStyles.xml><?xml version="1.0" encoding="utf-8"?>
<a:tblStyleLst xmlns:a="http://schemas.openxmlformats.org/drawingml/2006/main" def="{3C3D66B8-4CED-465C-AC53-BAB0D74189F7}">
  <a:tblStyle styleId="{3C3D66B8-4CED-465C-AC53-BAB0D74189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57261F-53B7-4AF7-A75A-F2D1D3FE596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E54C3F-79C6-45B7-8FAD-C5D8E8821EC4}" type="datetimeFigureOut">
              <a:rPr lang="de-DE" smtClean="0"/>
              <a:t>23.02.26</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C0EA27-650F-4435-81AA-61587D60E2F8}" type="slidenum">
              <a:rPr lang="de-DE" smtClean="0"/>
              <a:t>‹Nr.›</a:t>
            </a:fld>
            <a:endParaRPr lang="de-DE"/>
          </a:p>
        </p:txBody>
      </p:sp>
    </p:spTree>
    <p:extLst>
      <p:ext uri="{BB962C8B-B14F-4D97-AF65-F5344CB8AC3E}">
        <p14:creationId xmlns:p14="http://schemas.microsoft.com/office/powerpoint/2010/main" val="142166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41674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0"/>
              <a:t>Die ganze Bibel ist ein Buch über Beziehungen   </a:t>
            </a:r>
          </a:p>
          <a:p>
            <a:pPr marL="0" lvl="0" indent="0" algn="l" rtl="0">
              <a:spcBef>
                <a:spcPts val="0"/>
              </a:spcBef>
              <a:spcAft>
                <a:spcPts val="0"/>
              </a:spcAft>
              <a:buNone/>
            </a:pPr>
            <a:r>
              <a:rPr lang="de-DE" sz="1400" b="0"/>
              <a:t>1 Mose 1 bis Offenbarung – wie Beziehung zu Gott und den Menschen gelingt</a:t>
            </a:r>
          </a:p>
          <a:p>
            <a:pPr marL="0" lvl="0" indent="0" algn="l" rtl="0">
              <a:spcBef>
                <a:spcPts val="0"/>
              </a:spcBef>
              <a:spcAft>
                <a:spcPts val="0"/>
              </a:spcAft>
              <a:buNone/>
            </a:pPr>
            <a:endParaRPr lang="de-DE" sz="1400" b="0"/>
          </a:p>
          <a:p>
            <a:pPr marL="0" lvl="0" indent="0" algn="l" rtl="0">
              <a:spcBef>
                <a:spcPts val="0"/>
              </a:spcBef>
              <a:spcAft>
                <a:spcPts val="0"/>
              </a:spcAft>
              <a:buNone/>
            </a:pPr>
            <a:r>
              <a:rPr lang="de-DE" sz="1400" b="0"/>
              <a:t>Hier bekommen wir von Salomo nun ganz praktische Tipps, wie wir das Miteinander besser gestalten können oder wo auch Gefahrenbereiche für Beziehungen sind.</a:t>
            </a:r>
          </a:p>
          <a:p>
            <a:pPr marL="0" lvl="0" indent="0" algn="l" rtl="0">
              <a:spcBef>
                <a:spcPts val="0"/>
              </a:spcBef>
              <a:spcAft>
                <a:spcPts val="0"/>
              </a:spcAft>
              <a:buNone/>
            </a:pPr>
            <a:endParaRPr lang="de-DE" sz="1400" b="0"/>
          </a:p>
          <a:p>
            <a:pPr marL="0" lvl="0" indent="0" algn="l" rtl="0">
              <a:spcBef>
                <a:spcPts val="0"/>
              </a:spcBef>
              <a:spcAft>
                <a:spcPts val="0"/>
              </a:spcAft>
              <a:buNone/>
            </a:pPr>
            <a:r>
              <a:rPr lang="de-DE" sz="1400" b="0"/>
              <a:t>(Hätte er sich selbst daran gehalten, hätte er wahrscheinlich ein besseres Ende gefunden). Hätte er seine Prinzipien durchgehalten, wäre er z.B. nicht auf all die negative Prägung beeinflusst worden.</a:t>
            </a:r>
          </a:p>
          <a:p>
            <a:pPr marL="0" lvl="0" indent="0" algn="l" rtl="0">
              <a:spcBef>
                <a:spcPts val="0"/>
              </a:spcBef>
              <a:spcAft>
                <a:spcPts val="0"/>
              </a:spcAft>
              <a:buNone/>
            </a:pPr>
            <a:endParaRPr lang="de-DE" sz="1400" b="0"/>
          </a:p>
          <a:p>
            <a:pPr marL="0" lvl="0" indent="0" algn="l" rtl="0">
              <a:spcBef>
                <a:spcPts val="0"/>
              </a:spcBef>
              <a:spcAft>
                <a:spcPts val="0"/>
              </a:spcAft>
              <a:buNone/>
            </a:pPr>
            <a:r>
              <a:rPr lang="de-DE" sz="1400" b="0"/>
              <a:t>Dennoch sind es wertvolle Tipps: BEIDES</a:t>
            </a:r>
          </a:p>
          <a:p>
            <a:pPr marL="0" lvl="0" indent="0" algn="l" rtl="0">
              <a:spcBef>
                <a:spcPts val="0"/>
              </a:spcBef>
              <a:spcAft>
                <a:spcPts val="0"/>
              </a:spcAft>
              <a:buNone/>
            </a:pPr>
            <a:r>
              <a:rPr lang="de-DE" sz="1400" b="0"/>
              <a:t>Gute Beziehungen: stärken, wiederbeleben, aufrechterhalten</a:t>
            </a:r>
          </a:p>
          <a:p>
            <a:pPr marL="0" lvl="0" indent="0" algn="l" rtl="0">
              <a:spcBef>
                <a:spcPts val="0"/>
              </a:spcBef>
              <a:spcAft>
                <a:spcPts val="0"/>
              </a:spcAft>
              <a:buNone/>
            </a:pPr>
            <a:r>
              <a:rPr lang="de-DE" sz="1400" b="0"/>
              <a:t>Schlechte Beziehungen: den Einfluss eingrenzen oder gesund damit umgehen</a:t>
            </a:r>
          </a:p>
        </p:txBody>
      </p:sp>
    </p:spTree>
    <p:extLst>
      <p:ext uri="{BB962C8B-B14F-4D97-AF65-F5344CB8AC3E}">
        <p14:creationId xmlns:p14="http://schemas.microsoft.com/office/powerpoint/2010/main" val="11159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2E151-CD31-E376-D83C-DC3442F49F2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67D74D-D7B6-7413-43B8-0D1D5AA9BAC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35909C-9ED5-6375-4E1F-FA3C6A965467}"/>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23185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71109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a:t>Gottes Absicht mit seiner Gemeinde ist ein Miteinander und ein Füreinander. Teil der Gesamtgemeinde zu sein, heiß, verbunden zu sein mit anderen und einen gemeinsamen Auftrag zu folgen.</a:t>
            </a:r>
          </a:p>
          <a:p>
            <a:r>
              <a:rPr lang="de-DE" sz="1400"/>
              <a:t>Dabei brauchen wir einander: Du bist mit der Begabung beschenkt das Leben anderer zu bereichern. Gott hat etwas in dich hineingelegt, dass andere dringend brauchen und umgekehrt. Wir brauchen einander, um den Auftrag Gottes leben zu können.  </a:t>
            </a:r>
            <a:r>
              <a:rPr lang="de-DE" sz="1400" err="1"/>
              <a:t>Eph</a:t>
            </a:r>
            <a:r>
              <a:rPr lang="de-DE" sz="1400"/>
              <a:t> 4: 11 ff</a:t>
            </a:r>
          </a:p>
          <a:p>
            <a:r>
              <a:rPr lang="de-DE" sz="1400"/>
              <a:t>Du hilfst mir und ich helfe dir zu reifen und  und mit dem, was Gott uns aufgetragen hat, voranzukommen.</a:t>
            </a:r>
          </a:p>
          <a:p>
            <a:r>
              <a:rPr lang="de-DE" sz="1400"/>
              <a:t>Dabei dienen wir uns gegenseitig. Der Größte unter Euch, sei Euer aller Diener. Jesus, gekommen um zu dienen…</a:t>
            </a:r>
          </a:p>
          <a:p>
            <a:r>
              <a:rPr lang="de-DE" sz="1400"/>
              <a:t>Einander ermutigen, den anderen in seiner Brauchbarkeit für Jesus zu unterstützen.  </a:t>
            </a:r>
            <a:r>
              <a:rPr lang="de-DE" sz="1400" err="1"/>
              <a:t>Spr</a:t>
            </a:r>
            <a:r>
              <a:rPr lang="de-DE" sz="1400"/>
              <a:t> 12: 25 Sorgen drücken nieder….</a:t>
            </a:r>
            <a:r>
              <a:rPr lang="de-DE" sz="1400" err="1"/>
              <a:t>parakaleo</a:t>
            </a:r>
            <a:endParaRPr lang="de-DE" sz="1400"/>
          </a:p>
          <a:p>
            <a:r>
              <a:rPr lang="de-DE" sz="1400"/>
              <a:t>Einander ertragen- den anderen mal aushalten in seiner Besonderheit. Militärischer Begriff, dem Feind standhalten, durchhalten. Das muss nicht bedeuten immer alle Fehler und Schwächen unter den Tisch zu kehren, aber an Veränderung glauben und dabei mitwirken… </a:t>
            </a:r>
            <a:r>
              <a:rPr lang="de-DE" sz="1400" err="1"/>
              <a:t>Spr</a:t>
            </a:r>
            <a:r>
              <a:rPr lang="de-DE" sz="1400"/>
              <a:t> 17:9  Großzügig zu sein gegenüber den Fehlern anderer hält die Liebe lebendig</a:t>
            </a:r>
          </a:p>
          <a:p>
            <a:r>
              <a:rPr lang="de-DE" sz="1400"/>
              <a:t>Einander achten. Intensiv wahrnehmen, Interesse zeigen, anspornen, wohlwollendes Mitdenken und gemeinsam das Gute fördern. Den Respekt für den anderen Menschen nicht verlieren, auch wenn er andere Überzeugungen hat.  (Corona)</a:t>
            </a:r>
          </a:p>
          <a:p>
            <a:r>
              <a:rPr lang="de-DE" sz="1400"/>
              <a:t>Meine Frau hat an unserem Kühlschrank ein Spruch aufgehängt: </a:t>
            </a:r>
            <a:r>
              <a:rPr lang="de-DE" sz="1400" err="1"/>
              <a:t>Anyone</a:t>
            </a:r>
            <a:r>
              <a:rPr lang="de-DE" sz="1400"/>
              <a:t> </a:t>
            </a:r>
            <a:r>
              <a:rPr lang="de-DE" sz="1400" err="1"/>
              <a:t>can</a:t>
            </a:r>
            <a:r>
              <a:rPr lang="de-DE" sz="1400"/>
              <a:t> find </a:t>
            </a:r>
            <a:r>
              <a:rPr lang="de-DE" sz="1400" err="1"/>
              <a:t>the</a:t>
            </a:r>
            <a:r>
              <a:rPr lang="de-DE" sz="1400"/>
              <a:t> </a:t>
            </a:r>
            <a:r>
              <a:rPr lang="de-DE" sz="1400" err="1"/>
              <a:t>dirt</a:t>
            </a:r>
            <a:r>
              <a:rPr lang="de-DE" sz="1400"/>
              <a:t> in </a:t>
            </a:r>
            <a:r>
              <a:rPr lang="de-DE" sz="1400" err="1"/>
              <a:t>someone</a:t>
            </a:r>
            <a:r>
              <a:rPr lang="de-DE" sz="1400"/>
              <a:t>…. Nach was suchen wir?  Prägung: was passt nicht?  Schwierig, es im Gemeindekontext abzulegen.</a:t>
            </a:r>
          </a:p>
          <a:p>
            <a:r>
              <a:rPr lang="de-DE" sz="1400"/>
              <a:t>Einander annehmen: Eine </a:t>
            </a:r>
            <a:r>
              <a:rPr lang="de-DE" sz="1400" err="1"/>
              <a:t>wohlgesonnene</a:t>
            </a:r>
            <a:r>
              <a:rPr lang="de-DE" sz="1400"/>
              <a:t> Haltung  gegenüber dem anderen einnehmen. Sich dem anderen </a:t>
            </a:r>
            <a:r>
              <a:rPr lang="de-DE" sz="1400" err="1"/>
              <a:t>gegeüber</a:t>
            </a:r>
            <a:r>
              <a:rPr lang="de-DE" sz="1400"/>
              <a:t> öffnen, ihn auch verstehen wollen. Angenommensein führt zur Veränderungsbereitschaft. Wenn der andere merkt, dass ich ihm Gutes will, können wir auch über eigene Baustellen sprechen: über meine und seine.</a:t>
            </a:r>
          </a:p>
          <a:p>
            <a:r>
              <a:rPr lang="de-DE" sz="1400"/>
              <a:t>Samu: negative Dominanz- Leitungsbegabung mit der er noch nicht umgehen kann.</a:t>
            </a:r>
          </a:p>
          <a:p>
            <a:r>
              <a:rPr lang="de-DE" sz="1400"/>
              <a:t>Einander lieben und ehren. Dem anderen Respekt und Aufmerksamkeit entgegenbringen.  Immobilien. 3 Kriterien: Lage, Lage, Lage – bei Beziehungen auch: Aufmerksamkeit, Aufmerksamkeit, Aufmerksamkeit in verschieden Formen- finde heraus, was dem anderen am Meisten entspricht.  Eine Kultur der Wertschätzung aufbauen. Wertschätzung ist nicht blind für die Fehler der anderen, beliebt aber bei denen nicht stehen sondern fokussiert sich auf die Möglichkeiten.  Ohne Aufmerksamkeit und Anerkennung werden Menschen ihre Bedeutung kompensieren, sich beweisen wollen, dass man irgendwie besser oder geistlicher ist.</a:t>
            </a:r>
          </a:p>
          <a:p>
            <a:r>
              <a:rPr lang="de-DE" sz="1400"/>
              <a:t>Einander vergeben. Die schlechte Nachricht ist, wir werden einander schuldig, Dann gilt es, nicht aufzurechnen, sondern zu vergeben. Wer vergibt, so sagt man, entlässt einen Gefangenen und merkt, letztlich bin ich es selbst. Vergebung macht frei, von den negativen Gedanken über den anderen. Scheinbare Schuld erlassen und Freiheit finden.  Bitterkeit vorbeugen…. Ein Erlebnis reicht…. Freundlichkeit nährt deine Seele, doch wenn du unbarmherzig bist, zerstörst du dich selbst. </a:t>
            </a:r>
            <a:r>
              <a:rPr lang="de-DE" sz="1400" err="1"/>
              <a:t>Spr</a:t>
            </a:r>
            <a:r>
              <a:rPr lang="de-DE" sz="1400"/>
              <a:t> 11: 17</a:t>
            </a:r>
          </a:p>
          <a:p>
            <a:r>
              <a:rPr lang="de-DE" sz="1400"/>
              <a:t>Vergeben können ist Hygiene für die eigene Seele und befreit.  Wohl dem, der dies gelernt hat und praktiziert.  </a:t>
            </a:r>
            <a:r>
              <a:rPr lang="de-DE" sz="1400" err="1"/>
              <a:t>Spr</a:t>
            </a:r>
            <a:r>
              <a:rPr lang="de-DE" sz="1400"/>
              <a:t> 28: 13 Wer seine Sünde verheimlicht, dem wird es nicht gut gehen. Aber wenn er sie bekennt und lässt, wird er Barmherzigkeit finden.</a:t>
            </a:r>
          </a:p>
          <a:p>
            <a:r>
              <a:rPr lang="de-DE" sz="1400"/>
              <a:t>Einander wahrnehmen und grüßen. Frieda Laden- Leute erleben Wertschätzung, indem sie persönlich wahrgenommen werden.   </a:t>
            </a:r>
          </a:p>
          <a:p>
            <a:r>
              <a:rPr lang="de-DE" sz="1400"/>
              <a:t>Was könnte geschehen, wenn wir in dieser Form unser Miteinander leben?  </a:t>
            </a:r>
            <a:r>
              <a:rPr lang="de-DE" sz="1400" err="1"/>
              <a:t>Joh</a:t>
            </a:r>
            <a:r>
              <a:rPr lang="de-DE" sz="1400"/>
              <a:t> 13.35. daran wird jedermann erkennen…. Zeugnis- dazugehören wollen. </a:t>
            </a:r>
          </a:p>
        </p:txBody>
      </p:sp>
    </p:spTree>
    <p:extLst>
      <p:ext uri="{BB962C8B-B14F-4D97-AF65-F5344CB8AC3E}">
        <p14:creationId xmlns:p14="http://schemas.microsoft.com/office/powerpoint/2010/main" val="414790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a:t>Wer nur</a:t>
            </a:r>
            <a:r>
              <a:rPr lang="de-DE" sz="1400" baseline="0"/>
              <a:t> auf den Kuhfladen schaut, verpasst das </a:t>
            </a:r>
            <a:r>
              <a:rPr lang="de-DE" sz="1400" baseline="0" err="1"/>
              <a:t>Panorma</a:t>
            </a:r>
            <a:r>
              <a:rPr lang="de-DE" sz="1400" baseline="0"/>
              <a:t>.</a:t>
            </a:r>
          </a:p>
          <a:p>
            <a:pPr marL="0" lvl="0" indent="0" algn="l" rtl="0">
              <a:spcBef>
                <a:spcPts val="0"/>
              </a:spcBef>
              <a:spcAft>
                <a:spcPts val="0"/>
              </a:spcAft>
              <a:buNone/>
            </a:pPr>
            <a:endParaRPr lang="de-DE" sz="1400" baseline="0"/>
          </a:p>
          <a:p>
            <a:pPr marL="0" lvl="0" indent="0" algn="l" rtl="0">
              <a:spcBef>
                <a:spcPts val="0"/>
              </a:spcBef>
              <a:spcAft>
                <a:spcPts val="0"/>
              </a:spcAft>
              <a:buNone/>
            </a:pPr>
            <a:r>
              <a:rPr lang="de-DE" sz="1400" baseline="0"/>
              <a:t>Blumen wachsen überall, für den, der sie sehen will…</a:t>
            </a:r>
          </a:p>
          <a:p>
            <a:pPr marL="0" lvl="0" indent="0" algn="l" rtl="0">
              <a:spcBef>
                <a:spcPts val="0"/>
              </a:spcBef>
              <a:spcAft>
                <a:spcPts val="0"/>
              </a:spcAft>
              <a:buNone/>
            </a:pPr>
            <a:endParaRPr lang="de-DE" sz="1400" baseline="0"/>
          </a:p>
          <a:p>
            <a:pPr marL="0" lvl="0" indent="0" algn="l" rtl="0">
              <a:spcBef>
                <a:spcPts val="0"/>
              </a:spcBef>
              <a:spcAft>
                <a:spcPts val="0"/>
              </a:spcAft>
              <a:buNone/>
            </a:pPr>
            <a:r>
              <a:rPr lang="de-DE" sz="1400" baseline="0"/>
              <a:t>Blickrichtung: Hoffnung auf….. Auf etwas den Blick richten…</a:t>
            </a:r>
          </a:p>
          <a:p>
            <a:pPr marL="0" lvl="0" indent="0" algn="l" rtl="0">
              <a:spcBef>
                <a:spcPts val="0"/>
              </a:spcBef>
              <a:spcAft>
                <a:spcPts val="0"/>
              </a:spcAft>
              <a:buNone/>
            </a:pPr>
            <a:endParaRPr lang="de-DE" sz="1400" baseline="0"/>
          </a:p>
          <a:p>
            <a:pPr marL="0" lvl="0" indent="0" algn="l" rtl="0">
              <a:spcBef>
                <a:spcPts val="0"/>
              </a:spcBef>
              <a:spcAft>
                <a:spcPts val="0"/>
              </a:spcAft>
              <a:buNone/>
            </a:pPr>
            <a:r>
              <a:rPr lang="de-DE" sz="1400" baseline="0"/>
              <a:t>Welche Kriterien wären Dir wichtig? Was sind deine NO </a:t>
            </a:r>
            <a:r>
              <a:rPr lang="de-DE" sz="1400" baseline="0" err="1"/>
              <a:t>Go‘s</a:t>
            </a:r>
            <a:r>
              <a:rPr lang="de-DE" sz="1400" baseline="0"/>
              <a:t>?</a:t>
            </a:r>
          </a:p>
          <a:p>
            <a:pPr marL="0" lvl="0" indent="0" algn="l" rtl="0">
              <a:spcBef>
                <a:spcPts val="0"/>
              </a:spcBef>
              <a:spcAft>
                <a:spcPts val="0"/>
              </a:spcAft>
              <a:buNone/>
            </a:pPr>
            <a:r>
              <a:rPr lang="de-DE" sz="1400" baseline="0"/>
              <a:t>Erfüllst Du selbst die Erwartungen?</a:t>
            </a:r>
          </a:p>
          <a:p>
            <a:pPr marL="0" lvl="0" indent="0" algn="l" rtl="0">
              <a:spcBef>
                <a:spcPts val="0"/>
              </a:spcBef>
              <a:spcAft>
                <a:spcPts val="0"/>
              </a:spcAft>
              <a:buNone/>
            </a:pPr>
            <a:r>
              <a:rPr lang="de-DE" sz="1400" baseline="0"/>
              <a:t>Kriterien – Workshop?</a:t>
            </a:r>
            <a:endParaRPr sz="1400"/>
          </a:p>
        </p:txBody>
      </p:sp>
    </p:spTree>
    <p:extLst>
      <p:ext uri="{BB962C8B-B14F-4D97-AF65-F5344CB8AC3E}">
        <p14:creationId xmlns:p14="http://schemas.microsoft.com/office/powerpoint/2010/main" val="407095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72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9456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9274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95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13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r>
              <a:rPr lang="de-DE" sz="1400" baseline="0"/>
              <a:t>Offener Tadel…. In einem geschützten Rahmen einander Hilfestellung sein…</a:t>
            </a:r>
          </a:p>
          <a:p>
            <a:endParaRPr lang="de-DE" sz="1400" baseline="0"/>
          </a:p>
          <a:p>
            <a:r>
              <a:rPr lang="de-DE" sz="1400" baseline="0"/>
              <a:t>Von wem lasse ich mir was sagen?  Wer darf in unser Leben hineinsprechen?  In der Regel sind es Menschen, von denen ich weiß, dass sie mir nichts wollen - im Gegenteil, mir helfen wollen, vorwärts zu kommen. Einfach so Kritik stößt in der Regel auf Abwehr. Menschen sind offen, wenn sie merken, dass wir auf ihrer Seite sind.</a:t>
            </a:r>
          </a:p>
          <a:p>
            <a:endParaRPr lang="de-DE" sz="1400" baseline="0"/>
          </a:p>
          <a:p>
            <a:r>
              <a:rPr lang="de-DE" sz="1400" baseline="0"/>
              <a:t>Andererseits : Wir können ohne die Hilfe anderer nicht unser volles Potenzial entfalten. Aber wem gestatten wir auf diese Weise Einfluss auf unser Leben zu nehmen?</a:t>
            </a:r>
          </a:p>
          <a:p>
            <a:r>
              <a:rPr lang="de-DE" sz="1400" baseline="0"/>
              <a:t>Wer bestimmt unsere Werte und beeinflusst unsere Antworten auf Themen wie: Geld, Ehrlichkeit, Sexualität, Einsatz für andere…?</a:t>
            </a:r>
          </a:p>
          <a:p>
            <a:endParaRPr lang="de-DE" sz="1400" baseline="0"/>
          </a:p>
          <a:p>
            <a:r>
              <a:rPr lang="de-DE" sz="1400" baseline="0"/>
              <a:t>Wir Menschen sind auf Gemeinschaft angelegt- mit Gott und untereinander. Die Sünde hat uns alle angefressen und das macht sich auch in unseren Beziehungen bemerkbar und das Miteinander schwieriger.</a:t>
            </a:r>
          </a:p>
          <a:p>
            <a:r>
              <a:rPr lang="de-DE" sz="1400" baseline="0"/>
              <a:t>Um so mehr ist es hilfreich, Gottes gute Lebenstipps zu hören und sich danach auszurichten.</a:t>
            </a:r>
          </a:p>
        </p:txBody>
      </p:sp>
    </p:spTree>
    <p:extLst>
      <p:ext uri="{BB962C8B-B14F-4D97-AF65-F5344CB8AC3E}">
        <p14:creationId xmlns:p14="http://schemas.microsoft.com/office/powerpoint/2010/main" val="187584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a:t>Gemeinschaft besteht aus den verschiedensten Einzelpersonen und jeder von uns ist anders geprägt, tickt anders, handelt anders…</a:t>
            </a:r>
          </a:p>
          <a:p>
            <a:r>
              <a:rPr lang="de-DE" sz="1400"/>
              <a:t>Hier mal der Versuch, es vereinfacht darzustellen. Es gibt bei jedem innere Faktoren, die mich als Person ausmachen. Und ebenso auch äußere Faktoren. U.a. der Mix macht mich individuell.  Allerdings ist es gut zu sehen, dass unterschiedliches Handeln eben auch von unterschiedlichen Prägungen abhängt.  Und jeder empfindet sein Verhalten als normal und gut und in der Regel, alles, was anders ist problematisch. </a:t>
            </a:r>
          </a:p>
          <a:p>
            <a:endParaRPr lang="de-DE" sz="1400"/>
          </a:p>
          <a:p>
            <a:r>
              <a:rPr lang="de-DE" sz="1400"/>
              <a:t>Die wesentliche Frage ist: Was bekommt meine Aufmerksamkeit.  Womit ich mich beschäftige, das wird mich prägen. Wir sind auch als Christen nicht immun vor Einfluss.                                             Am Kampf durch die Medien wird es vielleicht besonders deutlich.</a:t>
            </a:r>
          </a:p>
          <a:p>
            <a:r>
              <a:rPr lang="de-DE" sz="1400"/>
              <a:t>Wie lange schafft es jemand deine Aufmerksamkeit zu bekommen?---Werbung Und manchmal ist uns nicht bewusst, was es mit uns macht. Ganz gezielt, bewerben manche Firmen unsere Vorlieben und plötzlich wird unsere Überzeugung größer, dass wir diese Sache unbedingt haben müssen…. Ist uns noch bewusst, was da stattfindet?</a:t>
            </a:r>
          </a:p>
          <a:p>
            <a:endParaRPr lang="de-DE" sz="1400"/>
          </a:p>
          <a:p>
            <a:r>
              <a:rPr lang="de-DE" sz="1400"/>
              <a:t>Womit wir uns beschäftigen, das wird uns prägen.  Wer entscheidet darüber, was uns prägen darf? Wir, und in einer geschickteren Welt, in dem Dinge so indirekt passieren, ist unsere Verantwortung noch größer.</a:t>
            </a:r>
          </a:p>
        </p:txBody>
      </p:sp>
      <p:sp>
        <p:nvSpPr>
          <p:cNvPr id="4" name="Foliennummernplatzhalter 3"/>
          <p:cNvSpPr>
            <a:spLocks noGrp="1"/>
          </p:cNvSpPr>
          <p:nvPr>
            <p:ph type="sldNum" sz="quarter" idx="5"/>
          </p:nvPr>
        </p:nvSpPr>
        <p:spPr/>
        <p:txBody>
          <a:bodyPr/>
          <a:lstStyle/>
          <a:p>
            <a:fld id="{9AFD470C-C448-AB4E-BCD7-8D11AC6169CA}" type="slidenum">
              <a:rPr lang="de-DE" smtClean="0"/>
              <a:t>3</a:t>
            </a:fld>
            <a:endParaRPr lang="de-DE"/>
          </a:p>
        </p:txBody>
      </p:sp>
    </p:spTree>
    <p:extLst>
      <p:ext uri="{BB962C8B-B14F-4D97-AF65-F5344CB8AC3E}">
        <p14:creationId xmlns:p14="http://schemas.microsoft.com/office/powerpoint/2010/main" val="283125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Werte, Immer, wenn mich etwas aufregt ist in der Regel einer meiner Werte verletzt worden. </a:t>
            </a:r>
            <a:r>
              <a:rPr lang="de-DE" err="1"/>
              <a:t>Bsp</a:t>
            </a:r>
            <a:r>
              <a:rPr lang="de-DE"/>
              <a:t> Pünktlichkeit</a:t>
            </a:r>
          </a:p>
          <a:p>
            <a:r>
              <a:rPr lang="de-DE"/>
              <a:t>Prioritäten: Leidenschaft und Begeisterung. Gregor Breier und auch subjektiv empfundene Mangelerscheinungen</a:t>
            </a:r>
          </a:p>
          <a:p>
            <a:r>
              <a:rPr lang="de-DE"/>
              <a:t>Chaos erlebt – Kontrolle leben,  nie Wertschätzung bekommen- alles dran setzen, sie jetzt zu erhalten.</a:t>
            </a:r>
          </a:p>
          <a:p>
            <a:r>
              <a:rPr lang="de-DE"/>
              <a:t>Schlecht, wenn wir nicht erkennen, dass Dinge aus der Vergangenheit unsere Entscheidungen im Heute stark beeinflussen können.</a:t>
            </a:r>
          </a:p>
        </p:txBody>
      </p:sp>
    </p:spTree>
    <p:extLst>
      <p:ext uri="{BB962C8B-B14F-4D97-AF65-F5344CB8AC3E}">
        <p14:creationId xmlns:p14="http://schemas.microsoft.com/office/powerpoint/2010/main" val="302573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Kultur, Ihr habt gleich an der Sprache erkannt, dass ich nicht von hier bin, sondern meine erste Prägung woanders sein muss.</a:t>
            </a:r>
          </a:p>
        </p:txBody>
      </p:sp>
    </p:spTree>
    <p:extLst>
      <p:ext uri="{BB962C8B-B14F-4D97-AF65-F5344CB8AC3E}">
        <p14:creationId xmlns:p14="http://schemas.microsoft.com/office/powerpoint/2010/main" val="345326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err="1"/>
              <a:t>Spr</a:t>
            </a:r>
            <a:r>
              <a:rPr lang="de-DE" sz="1400"/>
              <a:t> 2: 20  Darum halte dich an die guten Menschen und bleibe auf dem Weg der Gerechten</a:t>
            </a:r>
          </a:p>
          <a:p>
            <a:endParaRPr lang="de-DE" sz="1400"/>
          </a:p>
          <a:p>
            <a:r>
              <a:rPr lang="de-DE" sz="1400"/>
              <a:t>Trainer: erkennt die individuellen Stärken und setzt sie in diesem Bereich ein</a:t>
            </a:r>
          </a:p>
          <a:p>
            <a:r>
              <a:rPr lang="de-DE" sz="1400"/>
              <a:t>Herausforderer: Thomas Richter…. Hell wach… oder Menschen, die in ganz anderen Bereichen fit sind und dich mal mit hineinnehmen…</a:t>
            </a:r>
          </a:p>
          <a:p>
            <a:endParaRPr lang="de-DE" sz="1400"/>
          </a:p>
          <a:p>
            <a:r>
              <a:rPr lang="de-DE" sz="1400"/>
              <a:t>Studie Howard Hendricks:  246 vollzeitliche MA in 2 Jahren</a:t>
            </a:r>
          </a:p>
          <a:p>
            <a:r>
              <a:rPr lang="de-DE" sz="1400"/>
              <a:t>Persönliche Stille Zeit aufgegeben- Beschäftigung mit dem Wort Gottes nur noch dienstlich</a:t>
            </a:r>
          </a:p>
          <a:p>
            <a:r>
              <a:rPr lang="de-DE" sz="1400"/>
              <a:t>Keine Rechenschaftsperson- niemand der von meiner Gefährdung  weiß und mir hilft</a:t>
            </a:r>
          </a:p>
          <a:p>
            <a:r>
              <a:rPr lang="de-DE" sz="1400"/>
              <a:t>Zu viel Zeit mit einer attraktiven Person des anderen Geschlechts- Seelsorge. Mehr daraus geworden</a:t>
            </a:r>
          </a:p>
          <a:p>
            <a:r>
              <a:rPr lang="de-DE" sz="1400"/>
              <a:t>Unrealistische Selbsteinschätzung: Habe mich im Griff. Ich kann das handhaben</a:t>
            </a:r>
          </a:p>
          <a:p>
            <a:endParaRPr lang="de-DE" sz="1400"/>
          </a:p>
          <a:p>
            <a:r>
              <a:rPr lang="de-DE" sz="1400"/>
              <a:t>Versicherung: Prämie wird nach dem Risiko berechnet….  Hier auch. Wie siehts aus? Großen Respekt vor diesen Mienenfeldern </a:t>
            </a:r>
          </a:p>
        </p:txBody>
      </p:sp>
      <p:sp>
        <p:nvSpPr>
          <p:cNvPr id="4" name="Foliennummernplatzhalter 3"/>
          <p:cNvSpPr>
            <a:spLocks noGrp="1"/>
          </p:cNvSpPr>
          <p:nvPr>
            <p:ph type="sldNum" sz="quarter" idx="10"/>
          </p:nvPr>
        </p:nvSpPr>
        <p:spPr/>
        <p:txBody>
          <a:bodyPr/>
          <a:lstStyle/>
          <a:p>
            <a:fld id="{992BACE2-6281-46BA-8059-357A585A7461}" type="slidenum">
              <a:rPr lang="de-DE" smtClean="0"/>
              <a:t>6</a:t>
            </a:fld>
            <a:endParaRPr lang="de-DE"/>
          </a:p>
        </p:txBody>
      </p:sp>
    </p:spTree>
    <p:extLst>
      <p:ext uri="{BB962C8B-B14F-4D97-AF65-F5344CB8AC3E}">
        <p14:creationId xmlns:p14="http://schemas.microsoft.com/office/powerpoint/2010/main" val="360985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err="1"/>
              <a:t>Spr</a:t>
            </a:r>
            <a:r>
              <a:rPr lang="de-DE" sz="1400"/>
              <a:t> 4:14+15 Handle nicht wie die Gottlosen und entscheide dich nicht für ihren Weg. Meide ihn und betritt ihn nicht! Kehre um und schlage einen anderen Weg ein.</a:t>
            </a:r>
          </a:p>
          <a:p>
            <a:pPr marL="0" lvl="0" indent="0" algn="l" rtl="0">
              <a:spcBef>
                <a:spcPts val="0"/>
              </a:spcBef>
              <a:spcAft>
                <a:spcPts val="0"/>
              </a:spcAft>
              <a:buNone/>
            </a:pPr>
            <a:endParaRPr lang="de-DE" sz="1400"/>
          </a:p>
          <a:p>
            <a:pPr marL="0" lvl="0" indent="0" algn="l" rtl="0">
              <a:spcBef>
                <a:spcPts val="0"/>
              </a:spcBef>
              <a:spcAft>
                <a:spcPts val="0"/>
              </a:spcAft>
              <a:buNone/>
            </a:pPr>
            <a:r>
              <a:rPr lang="de-DE" sz="1400"/>
              <a:t>Eine gute Kultur beginnt mit dem Einzelnen- das Gute im Fokus haben und leben.</a:t>
            </a:r>
          </a:p>
          <a:p>
            <a:pPr marL="0" lvl="0" indent="0" algn="l" rtl="0">
              <a:spcBef>
                <a:spcPts val="0"/>
              </a:spcBef>
              <a:spcAft>
                <a:spcPts val="0"/>
              </a:spcAft>
              <a:buNone/>
            </a:pPr>
            <a:endParaRPr lang="de-DE" sz="1400"/>
          </a:p>
          <a:p>
            <a:pPr marL="0" lvl="0" indent="0" algn="l" rtl="0">
              <a:spcBef>
                <a:spcPts val="0"/>
              </a:spcBef>
              <a:spcAft>
                <a:spcPts val="0"/>
              </a:spcAft>
              <a:buNone/>
            </a:pPr>
            <a:r>
              <a:rPr lang="de-DE" sz="1400"/>
              <a:t>Vielleicht bist Du der Auslöser zum Guten?</a:t>
            </a:r>
          </a:p>
          <a:p>
            <a:pPr marL="0" lvl="0" indent="0" algn="l" rtl="0">
              <a:spcBef>
                <a:spcPts val="0"/>
              </a:spcBef>
              <a:spcAft>
                <a:spcPts val="0"/>
              </a:spcAft>
              <a:buNone/>
            </a:pPr>
            <a:endParaRPr lang="de-DE" sz="1400"/>
          </a:p>
          <a:p>
            <a:pPr marL="0" lvl="0" indent="0" algn="l" rtl="0">
              <a:spcBef>
                <a:spcPts val="0"/>
              </a:spcBef>
              <a:spcAft>
                <a:spcPts val="0"/>
              </a:spcAft>
              <a:buNone/>
            </a:pPr>
            <a:r>
              <a:rPr lang="de-DE" sz="1400" err="1"/>
              <a:t>Spr</a:t>
            </a:r>
            <a:r>
              <a:rPr lang="de-DE" sz="1400"/>
              <a:t> 9:8 Gib dich nicht damit ab, einen Spötter zurechtzuweisen, er wird dich nur dafür hassen. Belehre aber den Weisen, und er wird dich lieben. Unterweise den Gerechten, und er lernt noch dazu!</a:t>
            </a:r>
            <a:endParaRPr sz="1400"/>
          </a:p>
        </p:txBody>
      </p:sp>
    </p:spTree>
    <p:extLst>
      <p:ext uri="{BB962C8B-B14F-4D97-AF65-F5344CB8AC3E}">
        <p14:creationId xmlns:p14="http://schemas.microsoft.com/office/powerpoint/2010/main" val="375716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a:t>Nicht das Leben enttäuscht uns,</a:t>
            </a:r>
            <a:r>
              <a:rPr lang="de-DE" sz="1400" baseline="0"/>
              <a:t> sondern die Menschen, die darin eine Rolle spielen.</a:t>
            </a:r>
          </a:p>
          <a:p>
            <a:pPr marL="0" lvl="0" indent="0" algn="l" rtl="0">
              <a:spcBef>
                <a:spcPts val="0"/>
              </a:spcBef>
              <a:spcAft>
                <a:spcPts val="0"/>
              </a:spcAft>
              <a:buNone/>
            </a:pPr>
            <a:endParaRPr lang="de-DE" sz="1400" baseline="0"/>
          </a:p>
          <a:p>
            <a:pPr marL="0" lvl="0" indent="0" algn="l" rtl="0">
              <a:spcBef>
                <a:spcPts val="0"/>
              </a:spcBef>
              <a:spcAft>
                <a:spcPts val="0"/>
              </a:spcAft>
              <a:buNone/>
            </a:pPr>
            <a:r>
              <a:rPr lang="de-DE" sz="1400" baseline="0" err="1"/>
              <a:t>Spr</a:t>
            </a:r>
            <a:r>
              <a:rPr lang="de-DE" sz="1400" baseline="0"/>
              <a:t> 2: 11 und 12. Besonnenes Handeln wird dir Schutz geben und Einsicht wird dich behüten. So wirst du vor bösen Wegen bewahrt und vor Menschen beschützt, die dich täuschen.</a:t>
            </a:r>
            <a:endParaRPr sz="1400"/>
          </a:p>
        </p:txBody>
      </p:sp>
    </p:spTree>
    <p:extLst>
      <p:ext uri="{BB962C8B-B14F-4D97-AF65-F5344CB8AC3E}">
        <p14:creationId xmlns:p14="http://schemas.microsoft.com/office/powerpoint/2010/main" val="291327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DC13-A288-1836-C8A2-7F47AAA8DA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61AFBD-F16D-8C0E-BDF2-7D03B28DD9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0DDC95-7DE3-7567-599E-BF43FF6C3BE7}"/>
              </a:ext>
            </a:extLst>
          </p:cNvPr>
          <p:cNvSpPr>
            <a:spLocks noGrp="1"/>
          </p:cNvSpPr>
          <p:nvPr>
            <p:ph type="body" idx="1"/>
          </p:nvPr>
        </p:nvSpPr>
        <p:spPr/>
        <p:txBody>
          <a:bodyPr/>
          <a:lstStyle/>
          <a:p>
            <a:r>
              <a:rPr lang="de-DE" sz="1400"/>
              <a:t>Lebenskunst ist die Kunst, sich ein Umfeld zu schaffen, von dem man sich prägen lassen will…..</a:t>
            </a:r>
          </a:p>
          <a:p>
            <a:r>
              <a:rPr lang="de-DE" sz="1400"/>
              <a:t>Bedeutet für mich?</a:t>
            </a:r>
          </a:p>
          <a:p>
            <a:r>
              <a:rPr lang="de-DE" sz="1400"/>
              <a:t>Wer tut mir gut? Wo suche ich den Kontakt?</a:t>
            </a:r>
          </a:p>
          <a:p>
            <a:endParaRPr lang="de-DE" sz="1400"/>
          </a:p>
          <a:p>
            <a:r>
              <a:rPr lang="de-DE" sz="1400"/>
              <a:t>Männertreffen in der Gemeinde. Beispiele von Menschen, die zu einem bestimmten Zeitpunkt, einzelnen wirklich gut getan haben. Frage: Wer hat diese Beziehungen heute: niemand.</a:t>
            </a:r>
          </a:p>
          <a:p>
            <a:endParaRPr lang="de-DE" sz="1400"/>
          </a:p>
          <a:p>
            <a:r>
              <a:rPr lang="de-DE" sz="1400" err="1"/>
              <a:t>Spr</a:t>
            </a:r>
            <a:r>
              <a:rPr lang="de-DE" sz="1400"/>
              <a:t> 2: 20 Halte dich an die guten Menschen</a:t>
            </a:r>
          </a:p>
          <a:p>
            <a:r>
              <a:rPr lang="de-DE" sz="1400" err="1"/>
              <a:t>Spr</a:t>
            </a:r>
            <a:r>
              <a:rPr lang="de-DE" sz="1400"/>
              <a:t> 4: 14 Handle nicht wie die Gottlosen</a:t>
            </a:r>
          </a:p>
          <a:p>
            <a:endParaRPr lang="de-DE" sz="1400"/>
          </a:p>
          <a:p>
            <a:r>
              <a:rPr lang="de-DE" sz="1400"/>
              <a:t>Sich dem schlechten Einfluss entziehen…. So gut wir können oder den Ausgleich suchen- DANIEL</a:t>
            </a:r>
          </a:p>
          <a:p>
            <a:r>
              <a:rPr lang="de-DE" sz="1400"/>
              <a:t>Zum Wohl beider: Ich lehne den anderen nicht ab, aber ich entscheide, welche Nähe ich zulasse, die für unser beiden Beziehung hilfreich ist. (nicht vereinnahmen lassen)</a:t>
            </a:r>
          </a:p>
        </p:txBody>
      </p:sp>
      <p:sp>
        <p:nvSpPr>
          <p:cNvPr id="4" name="Foliennummernplatzhalter 3">
            <a:extLst>
              <a:ext uri="{FF2B5EF4-FFF2-40B4-BE49-F238E27FC236}">
                <a16:creationId xmlns:a16="http://schemas.microsoft.com/office/drawing/2014/main" id="{521C8195-D611-CBEF-045C-AFA40CEAB1AB}"/>
              </a:ext>
            </a:extLst>
          </p:cNvPr>
          <p:cNvSpPr>
            <a:spLocks noGrp="1"/>
          </p:cNvSpPr>
          <p:nvPr>
            <p:ph type="sldNum" sz="quarter" idx="10"/>
          </p:nvPr>
        </p:nvSpPr>
        <p:spPr/>
        <p:txBody>
          <a:bodyPr/>
          <a:lstStyle/>
          <a:p>
            <a:fld id="{992BACE2-6281-46BA-8059-357A585A7461}" type="slidenum">
              <a:rPr lang="de-DE" smtClean="0"/>
              <a:t>9</a:t>
            </a:fld>
            <a:endParaRPr lang="de-DE"/>
          </a:p>
        </p:txBody>
      </p:sp>
    </p:spTree>
    <p:extLst>
      <p:ext uri="{BB962C8B-B14F-4D97-AF65-F5344CB8AC3E}">
        <p14:creationId xmlns:p14="http://schemas.microsoft.com/office/powerpoint/2010/main" val="273384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2/23/26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25000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txBody>
          <a:bodyPr/>
          <a:lstStyle/>
          <a:p>
            <a:endParaRPr lang="de-DE"/>
          </a:p>
        </p:txBody>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7"/>
          <p:cNvSpPr>
            <a:spLocks noGrp="1" noChangeArrowheads="1"/>
          </p:cNvSpPr>
          <p:nvPr>
            <p:ph type="sldNum" sz="quarter" idx="12"/>
          </p:nvPr>
        </p:nvSpPr>
        <p:spPr>
          <a:ln/>
        </p:spPr>
        <p:txBody>
          <a:bodyPr/>
          <a:lstStyle>
            <a:lvl1pPr>
              <a:defRPr/>
            </a:lvl1pPr>
          </a:lstStyle>
          <a:p>
            <a:fld id="{4CBB8278-E735-44A9-BC98-2B87C3C9B3F0}" type="slidenum">
              <a:rPr lang="de-DE" altLang="en-US"/>
              <a:pPr/>
              <a:t>‹Nr.›</a:t>
            </a:fld>
            <a:endParaRPr lang="de-DE" altLang="en-US"/>
          </a:p>
        </p:txBody>
      </p:sp>
    </p:spTree>
    <p:extLst>
      <p:ext uri="{BB962C8B-B14F-4D97-AF65-F5344CB8AC3E}">
        <p14:creationId xmlns:p14="http://schemas.microsoft.com/office/powerpoint/2010/main" val="207992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14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8" r:id="rId5"/>
    <p:sldLayoutId id="2147483672" r:id="rId6"/>
    <p:sldLayoutId id="2147483673" r:id="rId7"/>
    <p:sldLayoutId id="2147483680" r:id="rId8"/>
    <p:sldLayoutId id="2147483682"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218146" y="1130981"/>
            <a:ext cx="6627809" cy="168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a:t>Mit Weisheit </a:t>
            </a:r>
            <a:r>
              <a:rPr lang="en" sz="4400" err="1"/>
              <a:t>Beziehungen</a:t>
            </a:r>
            <a:r>
              <a:rPr lang="en" sz="4400"/>
              <a:t> gestalten</a:t>
            </a:r>
            <a:endParaRPr sz="4400"/>
          </a:p>
        </p:txBody>
      </p:sp>
      <p:sp>
        <p:nvSpPr>
          <p:cNvPr id="418" name="Google Shape;418;p31"/>
          <p:cNvSpPr txBox="1">
            <a:spLocks noGrp="1"/>
          </p:cNvSpPr>
          <p:nvPr>
            <p:ph type="subTitle" idx="1"/>
          </p:nvPr>
        </p:nvSpPr>
        <p:spPr>
          <a:xfrm>
            <a:off x="2034206" y="2842753"/>
            <a:ext cx="6150789" cy="3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err="1"/>
              <a:t>Anregungen</a:t>
            </a:r>
            <a:r>
              <a:rPr lang="en" sz="2400"/>
              <a:t> </a:t>
            </a:r>
            <a:r>
              <a:rPr lang="en" sz="2400" err="1"/>
              <a:t>aus</a:t>
            </a:r>
            <a:r>
              <a:rPr lang="en" sz="2400"/>
              <a:t> dem Buch der </a:t>
            </a:r>
            <a:r>
              <a:rPr lang="en" sz="2400" err="1"/>
              <a:t>Sprüche</a:t>
            </a:r>
            <a:endParaRPr sz="240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4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8145-87E9-36DA-2B8A-81886BA200F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341457B-9ADC-D2FB-251E-C24F08A772A3}"/>
              </a:ext>
            </a:extLst>
          </p:cNvPr>
          <p:cNvSpPr>
            <a:spLocks noGrp="1"/>
          </p:cNvSpPr>
          <p:nvPr>
            <p:ph type="title" idx="4294967295"/>
          </p:nvPr>
        </p:nvSpPr>
        <p:spPr>
          <a:xfrm>
            <a:off x="1570831" y="94168"/>
            <a:ext cx="6002338" cy="971550"/>
          </a:xfrm>
        </p:spPr>
        <p:txBody>
          <a:bodyPr/>
          <a:lstStyle/>
          <a:p>
            <a:r>
              <a:rPr lang="de-DE" altLang="de-DE" sz="2100" dirty="0"/>
              <a:t>Gebet für den Frieden (Franz von Assisi)</a:t>
            </a:r>
          </a:p>
        </p:txBody>
      </p:sp>
      <p:sp>
        <p:nvSpPr>
          <p:cNvPr id="5123" name="Inhaltsplatzhalter 2">
            <a:extLst>
              <a:ext uri="{FF2B5EF4-FFF2-40B4-BE49-F238E27FC236}">
                <a16:creationId xmlns:a16="http://schemas.microsoft.com/office/drawing/2014/main" id="{4D001A70-763B-ACD7-2612-0908061612DF}"/>
              </a:ext>
            </a:extLst>
          </p:cNvPr>
          <p:cNvSpPr>
            <a:spLocks noGrp="1"/>
          </p:cNvSpPr>
          <p:nvPr>
            <p:ph idx="4294967295"/>
          </p:nvPr>
        </p:nvSpPr>
        <p:spPr>
          <a:xfrm>
            <a:off x="942066" y="521293"/>
            <a:ext cx="8027005" cy="3603625"/>
          </a:xfrm>
        </p:spPr>
        <p:txBody>
          <a:bodyPr/>
          <a:lstStyle/>
          <a:p>
            <a:pPr>
              <a:buNone/>
            </a:pPr>
            <a:r>
              <a:rPr lang="de-DE" sz="1800" dirty="0">
                <a:effectLst/>
                <a:latin typeface="Calibri" panose="020F0502020204030204" pitchFamily="34" charset="0"/>
              </a:rPr>
              <a:t> </a:t>
            </a:r>
            <a:r>
              <a:rPr lang="de-DE" sz="1600" dirty="0">
                <a:effectLst/>
                <a:latin typeface="Calibri" panose="020F0502020204030204" pitchFamily="34" charset="0"/>
              </a:rPr>
              <a:t>Herr, mach mich zu einem Werkzeug Deines Friedens, dass ich liebe, wo man hasst;</a:t>
            </a:r>
            <a:br>
              <a:rPr lang="de-DE" sz="1600" dirty="0">
                <a:effectLst/>
                <a:latin typeface="Calibri" panose="020F0502020204030204" pitchFamily="34" charset="0"/>
              </a:rPr>
            </a:br>
            <a:r>
              <a:rPr lang="de-DE" sz="1600" dirty="0">
                <a:effectLst/>
                <a:latin typeface="Calibri" panose="020F0502020204030204" pitchFamily="34" charset="0"/>
              </a:rPr>
              <a:t>dass ich verzeihe, wo man beleidigt;</a:t>
            </a:r>
            <a:br>
              <a:rPr lang="de-DE" sz="1600" dirty="0">
                <a:effectLst/>
                <a:latin typeface="Calibri" panose="020F0502020204030204" pitchFamily="34" charset="0"/>
              </a:rPr>
            </a:br>
            <a:r>
              <a:rPr lang="de-DE" sz="1600" dirty="0">
                <a:effectLst/>
                <a:latin typeface="Calibri" panose="020F0502020204030204" pitchFamily="34" charset="0"/>
              </a:rPr>
              <a:t>dass ich verbinde, wo Streit ist; </a:t>
            </a:r>
            <a:endParaRPr lang="de-DE" sz="1600" dirty="0"/>
          </a:p>
          <a:p>
            <a:r>
              <a:rPr lang="de-DE" sz="1600" dirty="0">
                <a:effectLst/>
                <a:latin typeface="Calibri" panose="020F0502020204030204" pitchFamily="34" charset="0"/>
              </a:rPr>
              <a:t>dass ich die Wahrheit sage, wo Irrtum ist;</a:t>
            </a:r>
            <a:br>
              <a:rPr lang="de-DE" sz="1600" dirty="0">
                <a:effectLst/>
                <a:latin typeface="Calibri" panose="020F0502020204030204" pitchFamily="34" charset="0"/>
              </a:rPr>
            </a:br>
            <a:r>
              <a:rPr lang="de-DE" sz="1600" dirty="0">
                <a:effectLst/>
                <a:latin typeface="Calibri" panose="020F0502020204030204" pitchFamily="34" charset="0"/>
              </a:rPr>
              <a:t>dass ich Glauben bringe, wo Zweifel droht;</a:t>
            </a:r>
            <a:br>
              <a:rPr lang="de-DE" sz="1600" dirty="0">
                <a:effectLst/>
                <a:latin typeface="Calibri" panose="020F0502020204030204" pitchFamily="34" charset="0"/>
              </a:rPr>
            </a:br>
            <a:r>
              <a:rPr lang="de-DE" sz="1600" dirty="0">
                <a:effectLst/>
                <a:latin typeface="Calibri" panose="020F0502020204030204" pitchFamily="34" charset="0"/>
              </a:rPr>
              <a:t>dass ich Hoffnung wecke, wo Verzweiflung </a:t>
            </a:r>
            <a:r>
              <a:rPr lang="de-DE" sz="1600" dirty="0" err="1">
                <a:effectLst/>
                <a:latin typeface="Calibri" panose="020F0502020204030204" pitchFamily="34" charset="0"/>
              </a:rPr>
              <a:t>quält</a:t>
            </a:r>
            <a:r>
              <a:rPr lang="de-DE" sz="1600" dirty="0">
                <a:effectLst/>
                <a:latin typeface="Calibri" panose="020F0502020204030204" pitchFamily="34" charset="0"/>
              </a:rPr>
              <a:t>;</a:t>
            </a:r>
            <a:br>
              <a:rPr lang="de-DE" sz="1600" dirty="0">
                <a:effectLst/>
                <a:latin typeface="Calibri" panose="020F0502020204030204" pitchFamily="34" charset="0"/>
              </a:rPr>
            </a:br>
            <a:r>
              <a:rPr lang="de-DE" sz="1600" dirty="0">
                <a:effectLst/>
                <a:latin typeface="Calibri" panose="020F0502020204030204" pitchFamily="34" charset="0"/>
              </a:rPr>
              <a:t>dass ich Licht </a:t>
            </a:r>
            <a:r>
              <a:rPr lang="de-DE" sz="1600" dirty="0" err="1">
                <a:effectLst/>
                <a:latin typeface="Calibri" panose="020F0502020204030204" pitchFamily="34" charset="0"/>
              </a:rPr>
              <a:t>entzünde</a:t>
            </a:r>
            <a:r>
              <a:rPr lang="de-DE" sz="1600" dirty="0">
                <a:effectLst/>
                <a:latin typeface="Calibri" panose="020F0502020204030204" pitchFamily="34" charset="0"/>
              </a:rPr>
              <a:t>, wo Finsternis regiert;</a:t>
            </a:r>
            <a:br>
              <a:rPr lang="de-DE" sz="1600" dirty="0">
                <a:effectLst/>
                <a:latin typeface="Calibri" panose="020F0502020204030204" pitchFamily="34" charset="0"/>
              </a:rPr>
            </a:br>
            <a:r>
              <a:rPr lang="de-DE" sz="1600" dirty="0">
                <a:effectLst/>
                <a:latin typeface="Calibri" panose="020F0502020204030204" pitchFamily="34" charset="0"/>
              </a:rPr>
              <a:t>dass ich Freude bringe, wo der Kummer wohnt.</a:t>
            </a:r>
            <a:br>
              <a:rPr lang="de-DE" sz="1600" dirty="0">
                <a:effectLst/>
                <a:latin typeface="Calibri" panose="020F0502020204030204" pitchFamily="34" charset="0"/>
              </a:rPr>
            </a:br>
            <a:r>
              <a:rPr lang="de-DE" sz="1600" dirty="0">
                <a:effectLst/>
                <a:latin typeface="Calibri" panose="020F0502020204030204" pitchFamily="34" charset="0"/>
              </a:rPr>
              <a:t>Herr, lass mich trachten,</a:t>
            </a:r>
            <a:br>
              <a:rPr lang="de-DE" sz="1600" dirty="0">
                <a:effectLst/>
                <a:latin typeface="Calibri" panose="020F0502020204030204" pitchFamily="34" charset="0"/>
              </a:rPr>
            </a:br>
            <a:r>
              <a:rPr lang="de-DE" sz="1600" dirty="0">
                <a:effectLst/>
                <a:latin typeface="Calibri" panose="020F0502020204030204" pitchFamily="34" charset="0"/>
              </a:rPr>
              <a:t>nicht, dass ich </a:t>
            </a:r>
            <a:r>
              <a:rPr lang="de-DE" sz="1600" dirty="0" err="1">
                <a:effectLst/>
                <a:latin typeface="Calibri" panose="020F0502020204030204" pitchFamily="34" charset="0"/>
              </a:rPr>
              <a:t>getröstet</a:t>
            </a:r>
            <a:r>
              <a:rPr lang="de-DE" sz="1600" dirty="0">
                <a:effectLst/>
                <a:latin typeface="Calibri" panose="020F0502020204030204" pitchFamily="34" charset="0"/>
              </a:rPr>
              <a:t> werde, sondern dass ich </a:t>
            </a:r>
            <a:r>
              <a:rPr lang="de-DE" sz="1600" dirty="0" err="1">
                <a:effectLst/>
                <a:latin typeface="Calibri" panose="020F0502020204030204" pitchFamily="34" charset="0"/>
              </a:rPr>
              <a:t>tröste</a:t>
            </a:r>
            <a:r>
              <a:rPr lang="de-DE" sz="1600" dirty="0">
                <a:effectLst/>
                <a:latin typeface="Calibri" panose="020F0502020204030204" pitchFamily="34" charset="0"/>
              </a:rPr>
              <a:t>;                                                                               nicht, dass ich verstanden werde, sondern dass ich verstehe;                                                                        nicht, dass ich geliebt werde, sondern dass ich liebe.</a:t>
            </a:r>
            <a:br>
              <a:rPr lang="de-DE" sz="1600" dirty="0">
                <a:effectLst/>
                <a:latin typeface="Calibri" panose="020F0502020204030204" pitchFamily="34" charset="0"/>
              </a:rPr>
            </a:br>
            <a:r>
              <a:rPr lang="de-DE" sz="1600" dirty="0">
                <a:effectLst/>
                <a:latin typeface="Calibri" panose="020F0502020204030204" pitchFamily="34" charset="0"/>
              </a:rPr>
              <a:t>Denn wer sich hingibt, der </a:t>
            </a:r>
            <a:r>
              <a:rPr lang="de-DE" sz="1600" dirty="0" err="1">
                <a:effectLst/>
                <a:latin typeface="Calibri" panose="020F0502020204030204" pitchFamily="34" charset="0"/>
              </a:rPr>
              <a:t>empfängt</a:t>
            </a:r>
            <a:r>
              <a:rPr lang="de-DE" sz="1600" dirty="0">
                <a:effectLst/>
                <a:latin typeface="Calibri" panose="020F0502020204030204" pitchFamily="34" charset="0"/>
              </a:rPr>
              <a:t>;</a:t>
            </a:r>
            <a:br>
              <a:rPr lang="de-DE" sz="1600" dirty="0">
                <a:effectLst/>
                <a:latin typeface="Calibri" panose="020F0502020204030204" pitchFamily="34" charset="0"/>
              </a:rPr>
            </a:br>
            <a:r>
              <a:rPr lang="de-DE" sz="1600" dirty="0">
                <a:effectLst/>
                <a:latin typeface="Calibri" panose="020F0502020204030204" pitchFamily="34" charset="0"/>
              </a:rPr>
              <a:t>wer sich selbst vergisst, der findet;</a:t>
            </a:r>
            <a:br>
              <a:rPr lang="de-DE" sz="1600" dirty="0">
                <a:effectLst/>
                <a:latin typeface="Calibri" panose="020F0502020204030204" pitchFamily="34" charset="0"/>
              </a:rPr>
            </a:br>
            <a:r>
              <a:rPr lang="de-DE" sz="1600" dirty="0">
                <a:effectLst/>
                <a:latin typeface="Calibri" panose="020F0502020204030204" pitchFamily="34" charset="0"/>
              </a:rPr>
              <a:t>wer verzeiht, dem wird verziehen;</a:t>
            </a:r>
            <a:br>
              <a:rPr lang="de-DE" sz="1600" dirty="0">
                <a:effectLst/>
                <a:latin typeface="Calibri" panose="020F0502020204030204" pitchFamily="34" charset="0"/>
              </a:rPr>
            </a:br>
            <a:r>
              <a:rPr lang="de-DE" sz="1600" dirty="0">
                <a:effectLst/>
                <a:latin typeface="Calibri" panose="020F0502020204030204" pitchFamily="34" charset="0"/>
              </a:rPr>
              <a:t>und wer stirbt, der erwacht zum ewigen Leben. </a:t>
            </a:r>
            <a:endParaRPr lang="de-DE" sz="1600" dirty="0"/>
          </a:p>
          <a:p>
            <a:endParaRPr lang="de-DE" altLang="de-DE" sz="1800" dirty="0"/>
          </a:p>
        </p:txBody>
      </p:sp>
    </p:spTree>
    <p:extLst>
      <p:ext uri="{BB962C8B-B14F-4D97-AF65-F5344CB8AC3E}">
        <p14:creationId xmlns:p14="http://schemas.microsoft.com/office/powerpoint/2010/main" val="279672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idx="4294967295"/>
          </p:nvPr>
        </p:nvSpPr>
        <p:spPr>
          <a:xfrm>
            <a:off x="1573161" y="658711"/>
            <a:ext cx="6002338" cy="971550"/>
          </a:xfrm>
        </p:spPr>
        <p:txBody>
          <a:bodyPr/>
          <a:lstStyle/>
          <a:p>
            <a:r>
              <a:rPr lang="de-DE" altLang="de-DE" sz="2100" err="1"/>
              <a:t>Röm</a:t>
            </a:r>
            <a:r>
              <a:rPr lang="de-DE" altLang="de-DE" sz="2100"/>
              <a:t> 12: 21 das Böse mit Gutem überwinden</a:t>
            </a:r>
          </a:p>
        </p:txBody>
      </p:sp>
      <p:sp>
        <p:nvSpPr>
          <p:cNvPr id="5123" name="Inhaltsplatzhalter 2"/>
          <p:cNvSpPr>
            <a:spLocks noGrp="1"/>
          </p:cNvSpPr>
          <p:nvPr>
            <p:ph idx="4294967295"/>
          </p:nvPr>
        </p:nvSpPr>
        <p:spPr>
          <a:xfrm>
            <a:off x="1260927" y="1300521"/>
            <a:ext cx="7069034" cy="3603625"/>
          </a:xfrm>
        </p:spPr>
        <p:txBody>
          <a:bodyPr/>
          <a:lstStyle/>
          <a:p>
            <a:r>
              <a:rPr lang="de-DE" altLang="de-DE" sz="1800"/>
              <a:t>Herr, mach mich zum Werkzeug deiner Liebe</a:t>
            </a:r>
          </a:p>
          <a:p>
            <a:r>
              <a:rPr lang="de-DE" altLang="de-DE" sz="1800"/>
              <a:t>Dass ich gut von anderen denke, auch wenn sie mich blöd anmachen</a:t>
            </a:r>
          </a:p>
          <a:p>
            <a:r>
              <a:rPr lang="de-DE" altLang="de-DE" sz="1800"/>
              <a:t>Dass ich gut über sie rede, auch wenn sie mich vor anderen schlecht machen</a:t>
            </a:r>
          </a:p>
          <a:p>
            <a:r>
              <a:rPr lang="de-DE" altLang="de-DE" sz="1800"/>
              <a:t>Dass ich anderen Gutes tue, auch wenn sie mich dafür auslachen</a:t>
            </a:r>
          </a:p>
          <a:p>
            <a:r>
              <a:rPr lang="de-DE" altLang="de-DE" sz="1800"/>
              <a:t>Herr, mit der Kraft deiner Liebe will ich es versuchen</a:t>
            </a:r>
          </a:p>
          <a:p>
            <a:r>
              <a:rPr lang="de-DE" altLang="de-DE" sz="1800"/>
              <a:t>Nicht, dass ich beachtet werde, sondern dass ich achte</a:t>
            </a:r>
          </a:p>
          <a:p>
            <a:r>
              <a:rPr lang="de-DE" altLang="de-DE" sz="1800"/>
              <a:t>Nicht, dass ich verstanden werde, sondern dass ich verstehe</a:t>
            </a:r>
          </a:p>
          <a:p>
            <a:r>
              <a:rPr lang="de-DE" altLang="de-DE" sz="1800"/>
              <a:t>Nicht, dass mir geholfen wird, sondern dass ich helfe</a:t>
            </a:r>
          </a:p>
          <a:p>
            <a:r>
              <a:rPr lang="de-DE" altLang="de-DE" sz="1800"/>
              <a:t>Herr, mach mich zum Werkzeug deiner Liebe, damit ich das Böse mit Gutem überwinden kann.</a:t>
            </a:r>
          </a:p>
        </p:txBody>
      </p:sp>
      <p:sp>
        <p:nvSpPr>
          <p:cNvPr id="4" name="Rechteck 3"/>
          <p:cNvSpPr/>
          <p:nvPr/>
        </p:nvSpPr>
        <p:spPr bwMode="auto">
          <a:xfrm>
            <a:off x="6005859" y="4600537"/>
            <a:ext cx="1675209" cy="303609"/>
          </a:xfrm>
          <a:prstGeom prst="rect">
            <a:avLst/>
          </a:prstGeom>
          <a:solidFill>
            <a:schemeClr val="accent2">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wrap="none"/>
          <a:lstStyle/>
          <a:p>
            <a:pPr>
              <a:defRPr/>
            </a:pPr>
            <a:r>
              <a:rPr lang="de-DE" sz="1050">
                <a:latin typeface="Arial" charset="0"/>
              </a:rPr>
              <a:t>Gottfried Heinzmann</a:t>
            </a:r>
          </a:p>
        </p:txBody>
      </p:sp>
    </p:spTree>
    <p:extLst>
      <p:ext uri="{BB962C8B-B14F-4D97-AF65-F5344CB8AC3E}">
        <p14:creationId xmlns:p14="http://schemas.microsoft.com/office/powerpoint/2010/main" val="43620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3B39E-95A9-BEFE-D2F0-7F041D5731A4}"/>
              </a:ext>
            </a:extLst>
          </p:cNvPr>
          <p:cNvSpPr>
            <a:spLocks noGrp="1"/>
          </p:cNvSpPr>
          <p:nvPr>
            <p:ph type="title"/>
          </p:nvPr>
        </p:nvSpPr>
        <p:spPr/>
        <p:txBody>
          <a:bodyPr/>
          <a:lstStyle/>
          <a:p>
            <a:r>
              <a:rPr lang="de-DE"/>
              <a:t>Gottes Ideen im Miteinander</a:t>
            </a:r>
          </a:p>
        </p:txBody>
      </p:sp>
      <p:sp>
        <p:nvSpPr>
          <p:cNvPr id="3" name="Textfeld 2">
            <a:extLst>
              <a:ext uri="{FF2B5EF4-FFF2-40B4-BE49-F238E27FC236}">
                <a16:creationId xmlns:a16="http://schemas.microsoft.com/office/drawing/2014/main" id="{B7CB8F0D-A176-DE44-1DEB-F2C91CD63DBD}"/>
              </a:ext>
            </a:extLst>
          </p:cNvPr>
          <p:cNvSpPr txBox="1"/>
          <p:nvPr/>
        </p:nvSpPr>
        <p:spPr>
          <a:xfrm>
            <a:off x="1311007" y="1454227"/>
            <a:ext cx="1718632" cy="307777"/>
          </a:xfrm>
          <a:prstGeom prst="rect">
            <a:avLst/>
          </a:prstGeom>
          <a:noFill/>
        </p:spPr>
        <p:txBody>
          <a:bodyPr wrap="square" rtlCol="0">
            <a:spAutoFit/>
          </a:bodyPr>
          <a:lstStyle/>
          <a:p>
            <a:r>
              <a:rPr lang="de-DE"/>
              <a:t>Einander dienen</a:t>
            </a:r>
          </a:p>
        </p:txBody>
      </p:sp>
      <p:sp>
        <p:nvSpPr>
          <p:cNvPr id="5" name="Textfeld 4">
            <a:extLst>
              <a:ext uri="{FF2B5EF4-FFF2-40B4-BE49-F238E27FC236}">
                <a16:creationId xmlns:a16="http://schemas.microsoft.com/office/drawing/2014/main" id="{6B861B31-8CE9-7BA6-AFD9-92E70D16B4B3}"/>
              </a:ext>
            </a:extLst>
          </p:cNvPr>
          <p:cNvSpPr txBox="1"/>
          <p:nvPr/>
        </p:nvSpPr>
        <p:spPr>
          <a:xfrm>
            <a:off x="2895601" y="2090504"/>
            <a:ext cx="1973856" cy="307777"/>
          </a:xfrm>
          <a:prstGeom prst="rect">
            <a:avLst/>
          </a:prstGeom>
          <a:noFill/>
        </p:spPr>
        <p:txBody>
          <a:bodyPr wrap="square" rtlCol="0">
            <a:spAutoFit/>
          </a:bodyPr>
          <a:lstStyle/>
          <a:p>
            <a:r>
              <a:rPr lang="de-DE"/>
              <a:t>Einander ermutigen</a:t>
            </a:r>
          </a:p>
        </p:txBody>
      </p:sp>
      <p:sp>
        <p:nvSpPr>
          <p:cNvPr id="6" name="Textfeld 5">
            <a:extLst>
              <a:ext uri="{FF2B5EF4-FFF2-40B4-BE49-F238E27FC236}">
                <a16:creationId xmlns:a16="http://schemas.microsoft.com/office/drawing/2014/main" id="{E8AB0CB6-C991-EF07-989B-770EA3CEC63E}"/>
              </a:ext>
            </a:extLst>
          </p:cNvPr>
          <p:cNvSpPr txBox="1"/>
          <p:nvPr/>
        </p:nvSpPr>
        <p:spPr>
          <a:xfrm>
            <a:off x="5253209" y="2797951"/>
            <a:ext cx="1718632" cy="307777"/>
          </a:xfrm>
          <a:prstGeom prst="rect">
            <a:avLst/>
          </a:prstGeom>
          <a:noFill/>
        </p:spPr>
        <p:txBody>
          <a:bodyPr wrap="square" rtlCol="0">
            <a:spAutoFit/>
          </a:bodyPr>
          <a:lstStyle/>
          <a:p>
            <a:r>
              <a:rPr lang="de-DE"/>
              <a:t>Einander ertragen</a:t>
            </a:r>
          </a:p>
        </p:txBody>
      </p:sp>
      <p:sp>
        <p:nvSpPr>
          <p:cNvPr id="7" name="Textfeld 6">
            <a:extLst>
              <a:ext uri="{FF2B5EF4-FFF2-40B4-BE49-F238E27FC236}">
                <a16:creationId xmlns:a16="http://schemas.microsoft.com/office/drawing/2014/main" id="{D05556FB-37CA-5622-0D80-06678C2A2A59}"/>
              </a:ext>
            </a:extLst>
          </p:cNvPr>
          <p:cNvSpPr txBox="1"/>
          <p:nvPr/>
        </p:nvSpPr>
        <p:spPr>
          <a:xfrm>
            <a:off x="3712684" y="3425927"/>
            <a:ext cx="1718632" cy="307777"/>
          </a:xfrm>
          <a:prstGeom prst="rect">
            <a:avLst/>
          </a:prstGeom>
          <a:noFill/>
        </p:spPr>
        <p:txBody>
          <a:bodyPr wrap="square" rtlCol="0">
            <a:spAutoFit/>
          </a:bodyPr>
          <a:lstStyle/>
          <a:p>
            <a:r>
              <a:rPr lang="de-DE"/>
              <a:t>Einander achten</a:t>
            </a:r>
          </a:p>
        </p:txBody>
      </p:sp>
      <p:sp>
        <p:nvSpPr>
          <p:cNvPr id="8" name="Textfeld 7">
            <a:extLst>
              <a:ext uri="{FF2B5EF4-FFF2-40B4-BE49-F238E27FC236}">
                <a16:creationId xmlns:a16="http://schemas.microsoft.com/office/drawing/2014/main" id="{4E7C3681-8C8A-B915-2356-233F0F95DBB1}"/>
              </a:ext>
            </a:extLst>
          </p:cNvPr>
          <p:cNvSpPr txBox="1"/>
          <p:nvPr/>
        </p:nvSpPr>
        <p:spPr>
          <a:xfrm>
            <a:off x="1718631" y="4114758"/>
            <a:ext cx="2555914" cy="307777"/>
          </a:xfrm>
          <a:prstGeom prst="rect">
            <a:avLst/>
          </a:prstGeom>
          <a:noFill/>
        </p:spPr>
        <p:txBody>
          <a:bodyPr wrap="square" rtlCol="0">
            <a:spAutoFit/>
          </a:bodyPr>
          <a:lstStyle/>
          <a:p>
            <a:r>
              <a:rPr lang="de-DE"/>
              <a:t>Einander annehmen</a:t>
            </a:r>
          </a:p>
        </p:txBody>
      </p:sp>
      <p:sp>
        <p:nvSpPr>
          <p:cNvPr id="9" name="Textfeld 8">
            <a:extLst>
              <a:ext uri="{FF2B5EF4-FFF2-40B4-BE49-F238E27FC236}">
                <a16:creationId xmlns:a16="http://schemas.microsoft.com/office/drawing/2014/main" id="{1183AC90-3644-A4F9-04B3-C88B5B9F4A26}"/>
              </a:ext>
            </a:extLst>
          </p:cNvPr>
          <p:cNvSpPr txBox="1"/>
          <p:nvPr/>
        </p:nvSpPr>
        <p:spPr>
          <a:xfrm>
            <a:off x="5638799" y="1661047"/>
            <a:ext cx="1718632" cy="307777"/>
          </a:xfrm>
          <a:prstGeom prst="rect">
            <a:avLst/>
          </a:prstGeom>
          <a:noFill/>
        </p:spPr>
        <p:txBody>
          <a:bodyPr wrap="square" rtlCol="0">
            <a:spAutoFit/>
          </a:bodyPr>
          <a:lstStyle/>
          <a:p>
            <a:r>
              <a:rPr lang="de-DE"/>
              <a:t>Einander lieben</a:t>
            </a:r>
          </a:p>
        </p:txBody>
      </p:sp>
      <p:sp>
        <p:nvSpPr>
          <p:cNvPr id="10" name="Textfeld 9">
            <a:extLst>
              <a:ext uri="{FF2B5EF4-FFF2-40B4-BE49-F238E27FC236}">
                <a16:creationId xmlns:a16="http://schemas.microsoft.com/office/drawing/2014/main" id="{D2BEB566-00B0-3652-61F0-B4564AC0EC7E}"/>
              </a:ext>
            </a:extLst>
          </p:cNvPr>
          <p:cNvSpPr txBox="1"/>
          <p:nvPr/>
        </p:nvSpPr>
        <p:spPr>
          <a:xfrm>
            <a:off x="6112525" y="3430256"/>
            <a:ext cx="1718632" cy="307777"/>
          </a:xfrm>
          <a:prstGeom prst="rect">
            <a:avLst/>
          </a:prstGeom>
          <a:noFill/>
        </p:spPr>
        <p:txBody>
          <a:bodyPr wrap="square" rtlCol="0">
            <a:spAutoFit/>
          </a:bodyPr>
          <a:lstStyle/>
          <a:p>
            <a:r>
              <a:rPr lang="de-DE"/>
              <a:t>Einander ehren</a:t>
            </a:r>
          </a:p>
        </p:txBody>
      </p:sp>
      <p:sp>
        <p:nvSpPr>
          <p:cNvPr id="11" name="Textfeld 10">
            <a:extLst>
              <a:ext uri="{FF2B5EF4-FFF2-40B4-BE49-F238E27FC236}">
                <a16:creationId xmlns:a16="http://schemas.microsoft.com/office/drawing/2014/main" id="{D03A303A-DC56-4943-A391-3137FA89FB7B}"/>
              </a:ext>
            </a:extLst>
          </p:cNvPr>
          <p:cNvSpPr txBox="1"/>
          <p:nvPr/>
        </p:nvSpPr>
        <p:spPr>
          <a:xfrm>
            <a:off x="4869457" y="4339994"/>
            <a:ext cx="1718632" cy="307777"/>
          </a:xfrm>
          <a:prstGeom prst="rect">
            <a:avLst/>
          </a:prstGeom>
          <a:noFill/>
        </p:spPr>
        <p:txBody>
          <a:bodyPr wrap="square" rtlCol="0">
            <a:spAutoFit/>
          </a:bodyPr>
          <a:lstStyle/>
          <a:p>
            <a:r>
              <a:rPr lang="de-DE"/>
              <a:t>Einander vergeben</a:t>
            </a:r>
          </a:p>
        </p:txBody>
      </p:sp>
      <p:sp>
        <p:nvSpPr>
          <p:cNvPr id="12" name="Textfeld 11">
            <a:extLst>
              <a:ext uri="{FF2B5EF4-FFF2-40B4-BE49-F238E27FC236}">
                <a16:creationId xmlns:a16="http://schemas.microsoft.com/office/drawing/2014/main" id="{A1F5EF93-EF7C-FC63-8533-08CD3051C08C}"/>
              </a:ext>
            </a:extLst>
          </p:cNvPr>
          <p:cNvSpPr txBox="1"/>
          <p:nvPr/>
        </p:nvSpPr>
        <p:spPr>
          <a:xfrm>
            <a:off x="1033749" y="3418196"/>
            <a:ext cx="2128092" cy="307777"/>
          </a:xfrm>
          <a:prstGeom prst="rect">
            <a:avLst/>
          </a:prstGeom>
          <a:noFill/>
        </p:spPr>
        <p:txBody>
          <a:bodyPr wrap="square" rtlCol="0">
            <a:spAutoFit/>
          </a:bodyPr>
          <a:lstStyle/>
          <a:p>
            <a:r>
              <a:rPr lang="de-DE"/>
              <a:t>Einander unterordnen</a:t>
            </a:r>
          </a:p>
        </p:txBody>
      </p:sp>
      <p:sp>
        <p:nvSpPr>
          <p:cNvPr id="13" name="Textfeld 12">
            <a:extLst>
              <a:ext uri="{FF2B5EF4-FFF2-40B4-BE49-F238E27FC236}">
                <a16:creationId xmlns:a16="http://schemas.microsoft.com/office/drawing/2014/main" id="{4A21BCE8-5192-352F-5D17-E10BB54339C2}"/>
              </a:ext>
            </a:extLst>
          </p:cNvPr>
          <p:cNvSpPr txBox="1"/>
          <p:nvPr/>
        </p:nvSpPr>
        <p:spPr>
          <a:xfrm>
            <a:off x="6654190" y="2237874"/>
            <a:ext cx="1718632" cy="307777"/>
          </a:xfrm>
          <a:prstGeom prst="rect">
            <a:avLst/>
          </a:prstGeom>
          <a:noFill/>
        </p:spPr>
        <p:txBody>
          <a:bodyPr wrap="square" rtlCol="0">
            <a:spAutoFit/>
          </a:bodyPr>
          <a:lstStyle/>
          <a:p>
            <a:r>
              <a:rPr lang="de-DE"/>
              <a:t>Einander erbauen</a:t>
            </a:r>
          </a:p>
        </p:txBody>
      </p:sp>
      <p:sp>
        <p:nvSpPr>
          <p:cNvPr id="14" name="Textfeld 13">
            <a:extLst>
              <a:ext uri="{FF2B5EF4-FFF2-40B4-BE49-F238E27FC236}">
                <a16:creationId xmlns:a16="http://schemas.microsoft.com/office/drawing/2014/main" id="{D0776697-5CC8-A5B5-55A4-ED293F3A91BD}"/>
              </a:ext>
            </a:extLst>
          </p:cNvPr>
          <p:cNvSpPr txBox="1"/>
          <p:nvPr/>
        </p:nvSpPr>
        <p:spPr>
          <a:xfrm>
            <a:off x="2302525" y="2745219"/>
            <a:ext cx="1718632" cy="307777"/>
          </a:xfrm>
          <a:prstGeom prst="rect">
            <a:avLst/>
          </a:prstGeom>
          <a:noFill/>
        </p:spPr>
        <p:txBody>
          <a:bodyPr wrap="square" rtlCol="0">
            <a:spAutoFit/>
          </a:bodyPr>
          <a:lstStyle/>
          <a:p>
            <a:r>
              <a:rPr lang="de-DE"/>
              <a:t>Füreinander beten</a:t>
            </a:r>
          </a:p>
        </p:txBody>
      </p:sp>
      <p:sp>
        <p:nvSpPr>
          <p:cNvPr id="15" name="Textfeld 14">
            <a:extLst>
              <a:ext uri="{FF2B5EF4-FFF2-40B4-BE49-F238E27FC236}">
                <a16:creationId xmlns:a16="http://schemas.microsoft.com/office/drawing/2014/main" id="{AAC2A306-EEA4-0DB7-0D61-D5415B3FDFE9}"/>
              </a:ext>
            </a:extLst>
          </p:cNvPr>
          <p:cNvSpPr txBox="1"/>
          <p:nvPr/>
        </p:nvSpPr>
        <p:spPr>
          <a:xfrm>
            <a:off x="2474205" y="4730695"/>
            <a:ext cx="2476958" cy="307777"/>
          </a:xfrm>
          <a:prstGeom prst="rect">
            <a:avLst/>
          </a:prstGeom>
          <a:noFill/>
        </p:spPr>
        <p:txBody>
          <a:bodyPr wrap="square" rtlCol="0">
            <a:spAutoFit/>
          </a:bodyPr>
          <a:lstStyle/>
          <a:p>
            <a:r>
              <a:rPr lang="de-DE"/>
              <a:t>Und viele anderen Ideen …</a:t>
            </a:r>
          </a:p>
        </p:txBody>
      </p:sp>
      <p:sp>
        <p:nvSpPr>
          <p:cNvPr id="16" name="Textfeld 15">
            <a:extLst>
              <a:ext uri="{FF2B5EF4-FFF2-40B4-BE49-F238E27FC236}">
                <a16:creationId xmlns:a16="http://schemas.microsoft.com/office/drawing/2014/main" id="{F489A52D-4DA9-B0D1-AF52-8BE43AD1EE3B}"/>
              </a:ext>
            </a:extLst>
          </p:cNvPr>
          <p:cNvSpPr txBox="1"/>
          <p:nvPr/>
        </p:nvSpPr>
        <p:spPr>
          <a:xfrm>
            <a:off x="3415229" y="1244890"/>
            <a:ext cx="1718632" cy="307777"/>
          </a:xfrm>
          <a:prstGeom prst="rect">
            <a:avLst/>
          </a:prstGeom>
          <a:noFill/>
        </p:spPr>
        <p:txBody>
          <a:bodyPr wrap="square" rtlCol="0">
            <a:spAutoFit/>
          </a:bodyPr>
          <a:lstStyle/>
          <a:p>
            <a:r>
              <a:rPr lang="de-DE"/>
              <a:t>Einander brauchen</a:t>
            </a:r>
          </a:p>
        </p:txBody>
      </p:sp>
    </p:spTree>
    <p:extLst>
      <p:ext uri="{BB962C8B-B14F-4D97-AF65-F5344CB8AC3E}">
        <p14:creationId xmlns:p14="http://schemas.microsoft.com/office/powerpoint/2010/main" val="44374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0"/>
          <p:cNvSpPr txBox="1">
            <a:spLocks noGrp="1"/>
          </p:cNvSpPr>
          <p:nvPr>
            <p:ph type="title"/>
          </p:nvPr>
        </p:nvSpPr>
        <p:spPr>
          <a:xfrm>
            <a:off x="4306111" y="2030700"/>
            <a:ext cx="3451200" cy="677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Blickrichtung</a:t>
            </a:r>
            <a:endParaRPr/>
          </a:p>
        </p:txBody>
      </p:sp>
      <p:sp>
        <p:nvSpPr>
          <p:cNvPr id="569" name="Google Shape;569;p40"/>
          <p:cNvSpPr txBox="1">
            <a:spLocks noGrp="1"/>
          </p:cNvSpPr>
          <p:nvPr>
            <p:ph type="subTitle" idx="1"/>
          </p:nvPr>
        </p:nvSpPr>
        <p:spPr>
          <a:xfrm>
            <a:off x="4306111" y="2757950"/>
            <a:ext cx="3451200" cy="757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800"/>
              <a:t>Wer nach dem Guten sucht, bemüht sich um Anerkennung, wer jedoch nach dem Bösen sucht, dem wird es begegnen.  Spr 11: 27</a:t>
            </a:r>
            <a:endParaRPr sz="1800"/>
          </a:p>
        </p:txBody>
      </p:sp>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Ellipse 2"/>
          <p:cNvSpPr/>
          <p:nvPr/>
        </p:nvSpPr>
        <p:spPr>
          <a:xfrm>
            <a:off x="1084727" y="846809"/>
            <a:ext cx="3146323" cy="304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i="1">
                <a:solidFill>
                  <a:schemeClr val="tx1"/>
                </a:solidFill>
              </a:rPr>
              <a:t>ANYONE </a:t>
            </a:r>
            <a:r>
              <a:rPr lang="de-DE" sz="2000" i="1" err="1">
                <a:solidFill>
                  <a:schemeClr val="tx1"/>
                </a:solidFill>
              </a:rPr>
              <a:t>can</a:t>
            </a:r>
            <a:r>
              <a:rPr lang="de-DE" sz="2000" i="1">
                <a:solidFill>
                  <a:schemeClr val="tx1"/>
                </a:solidFill>
              </a:rPr>
              <a:t> find </a:t>
            </a:r>
            <a:r>
              <a:rPr lang="de-DE" sz="2000" i="1" err="1">
                <a:solidFill>
                  <a:schemeClr val="tx1"/>
                </a:solidFill>
              </a:rPr>
              <a:t>the</a:t>
            </a:r>
            <a:r>
              <a:rPr lang="de-DE" sz="2000" i="1">
                <a:solidFill>
                  <a:schemeClr val="tx1"/>
                </a:solidFill>
              </a:rPr>
              <a:t> DIRT in </a:t>
            </a:r>
            <a:r>
              <a:rPr lang="de-DE" sz="2000" i="1" err="1">
                <a:solidFill>
                  <a:schemeClr val="tx1"/>
                </a:solidFill>
              </a:rPr>
              <a:t>someone</a:t>
            </a:r>
            <a:r>
              <a:rPr lang="de-DE" sz="2000" i="1">
                <a:solidFill>
                  <a:schemeClr val="tx1"/>
                </a:solidFill>
              </a:rPr>
              <a:t>.</a:t>
            </a:r>
          </a:p>
          <a:p>
            <a:pPr algn="ctr"/>
            <a:r>
              <a:rPr lang="de-DE" sz="2000" i="1" err="1">
                <a:solidFill>
                  <a:schemeClr val="tx1"/>
                </a:solidFill>
              </a:rPr>
              <a:t>Be</a:t>
            </a:r>
            <a:r>
              <a:rPr lang="de-DE" sz="2000" i="1">
                <a:solidFill>
                  <a:schemeClr val="tx1"/>
                </a:solidFill>
              </a:rPr>
              <a:t> </a:t>
            </a:r>
            <a:r>
              <a:rPr lang="de-DE" sz="2000" i="1" err="1">
                <a:solidFill>
                  <a:schemeClr val="tx1"/>
                </a:solidFill>
              </a:rPr>
              <a:t>the</a:t>
            </a:r>
            <a:r>
              <a:rPr lang="de-DE" sz="2000" i="1">
                <a:solidFill>
                  <a:schemeClr val="tx1"/>
                </a:solidFill>
              </a:rPr>
              <a:t> </a:t>
            </a:r>
            <a:r>
              <a:rPr lang="de-DE" sz="2000" i="1" err="1">
                <a:solidFill>
                  <a:schemeClr val="tx1"/>
                </a:solidFill>
              </a:rPr>
              <a:t>one</a:t>
            </a:r>
            <a:r>
              <a:rPr lang="de-DE" sz="2000" i="1">
                <a:solidFill>
                  <a:schemeClr val="tx1"/>
                </a:solidFill>
              </a:rPr>
              <a:t> </a:t>
            </a:r>
            <a:r>
              <a:rPr lang="de-DE" sz="2000" i="1" err="1">
                <a:solidFill>
                  <a:schemeClr val="tx1"/>
                </a:solidFill>
              </a:rPr>
              <a:t>who</a:t>
            </a:r>
            <a:r>
              <a:rPr lang="de-DE" sz="2000" i="1">
                <a:solidFill>
                  <a:schemeClr val="tx1"/>
                </a:solidFill>
              </a:rPr>
              <a:t> </a:t>
            </a:r>
            <a:r>
              <a:rPr lang="de-DE" sz="2000" i="1" err="1">
                <a:solidFill>
                  <a:schemeClr val="tx1"/>
                </a:solidFill>
              </a:rPr>
              <a:t>finds</a:t>
            </a:r>
            <a:r>
              <a:rPr lang="de-DE" sz="2000" i="1">
                <a:solidFill>
                  <a:schemeClr val="tx1"/>
                </a:solidFill>
              </a:rPr>
              <a:t> </a:t>
            </a:r>
            <a:r>
              <a:rPr lang="de-DE" sz="2000" i="1" err="1">
                <a:solidFill>
                  <a:schemeClr val="tx1"/>
                </a:solidFill>
              </a:rPr>
              <a:t>the</a:t>
            </a:r>
            <a:r>
              <a:rPr lang="de-DE" sz="2000" i="1">
                <a:solidFill>
                  <a:schemeClr val="tx1"/>
                </a:solidFill>
              </a:rPr>
              <a:t> GOLD.</a:t>
            </a:r>
          </a:p>
        </p:txBody>
      </p:sp>
    </p:spTree>
    <p:extLst>
      <p:ext uri="{BB962C8B-B14F-4D97-AF65-F5344CB8AC3E}">
        <p14:creationId xmlns:p14="http://schemas.microsoft.com/office/powerpoint/2010/main" val="192445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 noch ein Spruch</a:t>
            </a:r>
            <a:endParaRPr/>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2400" i="1">
                <a:latin typeface="Ink Free" panose="03080402000500000000" pitchFamily="66" charset="0"/>
              </a:rPr>
              <a:t>Wenn du über 50 bist, kannst du die Buchstaben nicht mehr aus der Nähe erkennen, dafür die Idioten aus der Ferne.</a:t>
            </a: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Bildplatzhalter 2" descr="Tentativi: Come fare una visita oculistica online gratis"/>
          <p:cNvPicPr>
            <a:picLocks noGrp="1" noChangeAspect="1"/>
          </p:cNvPicPr>
          <p:nvPr>
            <p:ph type="pic" idx="2"/>
          </p:nvPr>
        </p:nvPicPr>
        <p:blipFill>
          <a:blip r:embed="rId3">
            <a:extLst>
              <a:ext uri="{28A0092B-C50C-407E-A947-70E740481C1C}">
                <a14:useLocalDpi xmlns:a14="http://schemas.microsoft.com/office/drawing/2010/main" val="0"/>
              </a:ext>
            </a:extLst>
          </a:blip>
          <a:srcRect t="16345" b="16345"/>
          <a:stretch>
            <a:fillRect/>
          </a:stretch>
        </p:blipFill>
        <p:spPr>
          <a:xfrm>
            <a:off x="5377008" y="1464246"/>
            <a:ext cx="3063600" cy="3063600"/>
          </a:xfrm>
        </p:spPr>
      </p:pic>
    </p:spTree>
    <p:extLst>
      <p:ext uri="{BB962C8B-B14F-4D97-AF65-F5344CB8AC3E}">
        <p14:creationId xmlns:p14="http://schemas.microsoft.com/office/powerpoint/2010/main" val="219939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43896" y="403122"/>
            <a:ext cx="7886700" cy="993775"/>
          </a:xfrm>
        </p:spPr>
        <p:txBody>
          <a:bodyPr/>
          <a:lstStyle/>
          <a:p>
            <a:r>
              <a:rPr lang="de-DE"/>
              <a:t>Befähigung – einander helfen</a:t>
            </a:r>
          </a:p>
        </p:txBody>
      </p:sp>
      <p:sp>
        <p:nvSpPr>
          <p:cNvPr id="4" name="Textfeld 3"/>
          <p:cNvSpPr txBox="1"/>
          <p:nvPr/>
        </p:nvSpPr>
        <p:spPr>
          <a:xfrm>
            <a:off x="1514169" y="1192775"/>
            <a:ext cx="6440128" cy="3447098"/>
          </a:xfrm>
          <a:prstGeom prst="rect">
            <a:avLst/>
          </a:prstGeom>
          <a:noFill/>
        </p:spPr>
        <p:txBody>
          <a:bodyPr wrap="square" rtlCol="0">
            <a:spAutoFit/>
          </a:bodyPr>
          <a:lstStyle/>
          <a:p>
            <a:r>
              <a:rPr lang="de-DE" sz="1600" b="1"/>
              <a:t>Geistliche Kompetenz- </a:t>
            </a:r>
            <a:r>
              <a:rPr lang="de-DE" sz="1600"/>
              <a:t>Beziehung zu Gott</a:t>
            </a:r>
          </a:p>
          <a:p>
            <a:r>
              <a:rPr lang="de-DE"/>
              <a:t>	Bekehrung, Qualitätszeit mit Gott, Gebet</a:t>
            </a:r>
          </a:p>
          <a:p>
            <a:r>
              <a:rPr lang="de-DE"/>
              <a:t>	Glauben leben, mit Gott rechnen, offene Augen für sein Handeln</a:t>
            </a:r>
          </a:p>
          <a:p>
            <a:r>
              <a:rPr lang="de-DE" sz="1600" b="1"/>
              <a:t>Kulturelle Kompetenz – </a:t>
            </a:r>
            <a:r>
              <a:rPr lang="de-DE" sz="1600"/>
              <a:t>Beziehung zur Welt</a:t>
            </a:r>
          </a:p>
          <a:p>
            <a:r>
              <a:rPr lang="de-DE"/>
              <a:t>	Interesse an gesellschaftlichen Entwicklungen</a:t>
            </a:r>
          </a:p>
          <a:p>
            <a:r>
              <a:rPr lang="de-DE"/>
              <a:t>	Am gesellschaftlichen Leben teilnehmen, natürliche Begegnungen</a:t>
            </a:r>
          </a:p>
          <a:p>
            <a:r>
              <a:rPr lang="de-DE" sz="1600" b="1"/>
              <a:t>Selbstkompetenz –</a:t>
            </a:r>
            <a:r>
              <a:rPr lang="de-DE" sz="1600"/>
              <a:t> Beziehung zu sich selbst</a:t>
            </a:r>
          </a:p>
          <a:p>
            <a:r>
              <a:rPr lang="de-DE"/>
              <a:t>	Charakter, Persönlichkeit, missionarisches Potenzial</a:t>
            </a:r>
          </a:p>
          <a:p>
            <a:r>
              <a:rPr lang="de-DE"/>
              <a:t>	Begabung annehmen und anwenden, eigenen Stil entwickeln</a:t>
            </a:r>
          </a:p>
          <a:p>
            <a:r>
              <a:rPr lang="de-DE" sz="1600" b="1"/>
              <a:t>Soziale Kompetenz – </a:t>
            </a:r>
            <a:r>
              <a:rPr lang="de-DE" sz="1600"/>
              <a:t>Beziehung zu Mitmenschen</a:t>
            </a:r>
          </a:p>
          <a:p>
            <a:r>
              <a:rPr lang="de-DE"/>
              <a:t>	Liebe. Den Menschen achten, Zeit für Kontakte</a:t>
            </a:r>
          </a:p>
          <a:p>
            <a:r>
              <a:rPr lang="de-DE"/>
              <a:t>	Interesse an der Lebenswelt der Mitmenschen, Gastfreundschaft</a:t>
            </a:r>
          </a:p>
          <a:p>
            <a:r>
              <a:rPr lang="de-DE" sz="1600" b="1"/>
              <a:t>Kommunikative Kompetenz – </a:t>
            </a:r>
            <a:r>
              <a:rPr lang="de-DE" sz="1600"/>
              <a:t>Sprachfähigkeit im Glauben</a:t>
            </a:r>
          </a:p>
          <a:p>
            <a:r>
              <a:rPr lang="de-DE"/>
              <a:t>	Natürlich über Glauben sprechen können</a:t>
            </a:r>
          </a:p>
          <a:p>
            <a:r>
              <a:rPr lang="de-DE"/>
              <a:t>	Menschen in ihrem Glaubensweg begleiten</a:t>
            </a:r>
          </a:p>
        </p:txBody>
      </p:sp>
    </p:spTree>
    <p:extLst>
      <p:ext uri="{BB962C8B-B14F-4D97-AF65-F5344CB8AC3E}">
        <p14:creationId xmlns:p14="http://schemas.microsoft.com/office/powerpoint/2010/main" val="216238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A155076-4CBA-AAB4-4F66-773AC1BFF259}"/>
              </a:ext>
            </a:extLst>
          </p:cNvPr>
          <p:cNvSpPr txBox="1"/>
          <p:nvPr/>
        </p:nvSpPr>
        <p:spPr>
          <a:xfrm>
            <a:off x="1013383" y="316702"/>
            <a:ext cx="3069771" cy="1700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de-DE" sz="1800" i="1"/>
              <a:t>„Bemüht euch mit </a:t>
            </a:r>
            <a:r>
              <a:rPr lang="de-DE" sz="1800" b="1" i="1" u="sng"/>
              <a:t>allen</a:t>
            </a:r>
            <a:r>
              <a:rPr lang="de-DE" sz="1800" i="1"/>
              <a:t> Kräften und bei </a:t>
            </a:r>
            <a:r>
              <a:rPr lang="de-DE" sz="1800" b="1" i="1" u="sng"/>
              <a:t>jeder</a:t>
            </a:r>
            <a:r>
              <a:rPr lang="de-DE" sz="1800" i="1"/>
              <a:t> Gelegenheit, einander und auch allen anderen Menschen Gutes zu tun.“  </a:t>
            </a:r>
            <a:r>
              <a:rPr lang="de-DE" sz="1800"/>
              <a:t>NGÜ</a:t>
            </a:r>
            <a:endParaRPr lang="de-DE" sz="1800">
              <a:solidFill>
                <a:srgbClr val="5E5E5E"/>
              </a:solidFill>
              <a:sym typeface="Helvetica Neue"/>
            </a:endParaRPr>
          </a:p>
        </p:txBody>
      </p:sp>
      <p:sp>
        <p:nvSpPr>
          <p:cNvPr id="3" name="Textfeld 2">
            <a:extLst>
              <a:ext uri="{FF2B5EF4-FFF2-40B4-BE49-F238E27FC236}">
                <a16:creationId xmlns:a16="http://schemas.microsoft.com/office/drawing/2014/main" id="{6930B9CB-09E9-7298-47B5-86A0D0A17AF3}"/>
              </a:ext>
            </a:extLst>
          </p:cNvPr>
          <p:cNvSpPr txBox="1"/>
          <p:nvPr/>
        </p:nvSpPr>
        <p:spPr>
          <a:xfrm>
            <a:off x="2654480" y="2061357"/>
            <a:ext cx="4891574" cy="592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de-DE" sz="1800">
                <a:solidFill>
                  <a:srgbClr val="5E5E5E"/>
                </a:solidFill>
                <a:sym typeface="Helvetica Neue"/>
              </a:rPr>
              <a:t>…jagt allezeit dem Guten nach …  </a:t>
            </a:r>
          </a:p>
          <a:p>
            <a:pPr algn="ctr" defTabSz="914377" hangingPunct="0"/>
            <a:r>
              <a:rPr lang="de-DE" sz="1800">
                <a:solidFill>
                  <a:srgbClr val="5E5E5E"/>
                </a:solidFill>
                <a:sym typeface="Helvetica Neue"/>
              </a:rPr>
              <a:t>Luther</a:t>
            </a:r>
          </a:p>
        </p:txBody>
      </p:sp>
      <p:sp>
        <p:nvSpPr>
          <p:cNvPr id="4" name="Textfeld 3">
            <a:extLst>
              <a:ext uri="{FF2B5EF4-FFF2-40B4-BE49-F238E27FC236}">
                <a16:creationId xmlns:a16="http://schemas.microsoft.com/office/drawing/2014/main" id="{89E9A579-8D36-651E-C4D3-935D38405872}"/>
              </a:ext>
            </a:extLst>
          </p:cNvPr>
          <p:cNvSpPr txBox="1"/>
          <p:nvPr/>
        </p:nvSpPr>
        <p:spPr>
          <a:xfrm>
            <a:off x="4645014" y="3051959"/>
            <a:ext cx="2901040" cy="16542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de-DE" sz="2100" i="1">
                <a:solidFill>
                  <a:srgbClr val="5E5E5E"/>
                </a:solidFill>
                <a:sym typeface="Helvetica Neue"/>
              </a:rPr>
              <a:t>„Look </a:t>
            </a:r>
            <a:r>
              <a:rPr lang="de-DE" sz="2100" i="1" err="1">
                <a:solidFill>
                  <a:srgbClr val="5E5E5E"/>
                </a:solidFill>
                <a:sym typeface="Helvetica Neue"/>
              </a:rPr>
              <a:t>for</a:t>
            </a:r>
            <a:r>
              <a:rPr lang="de-DE" sz="2100" i="1">
                <a:solidFill>
                  <a:srgbClr val="5E5E5E"/>
                </a:solidFill>
                <a:sym typeface="Helvetica Neue"/>
              </a:rPr>
              <a:t> </a:t>
            </a:r>
            <a:r>
              <a:rPr lang="de-DE" sz="2100" i="1" err="1">
                <a:solidFill>
                  <a:srgbClr val="5E5E5E"/>
                </a:solidFill>
                <a:sym typeface="Helvetica Neue"/>
              </a:rPr>
              <a:t>the</a:t>
            </a:r>
            <a:r>
              <a:rPr lang="de-DE" sz="2100" i="1">
                <a:solidFill>
                  <a:srgbClr val="5E5E5E"/>
                </a:solidFill>
                <a:sym typeface="Helvetica Neue"/>
              </a:rPr>
              <a:t> </a:t>
            </a:r>
            <a:r>
              <a:rPr lang="de-DE" sz="2100" i="1" err="1">
                <a:solidFill>
                  <a:srgbClr val="5E5E5E"/>
                </a:solidFill>
                <a:sym typeface="Helvetica Neue"/>
              </a:rPr>
              <a:t>best</a:t>
            </a:r>
            <a:r>
              <a:rPr lang="de-DE" sz="2100" i="1">
                <a:solidFill>
                  <a:srgbClr val="5E5E5E"/>
                </a:solidFill>
                <a:sym typeface="Helvetica Neue"/>
              </a:rPr>
              <a:t> in </a:t>
            </a:r>
            <a:r>
              <a:rPr lang="de-DE" sz="2100" i="1" err="1">
                <a:solidFill>
                  <a:srgbClr val="5E5E5E"/>
                </a:solidFill>
                <a:sym typeface="Helvetica Neue"/>
              </a:rPr>
              <a:t>each</a:t>
            </a:r>
            <a:r>
              <a:rPr lang="de-DE" sz="2100" i="1">
                <a:solidFill>
                  <a:srgbClr val="5E5E5E"/>
                </a:solidFill>
                <a:sym typeface="Helvetica Neue"/>
              </a:rPr>
              <a:t> </a:t>
            </a:r>
            <a:r>
              <a:rPr lang="de-DE" sz="2100" i="1" err="1">
                <a:solidFill>
                  <a:srgbClr val="5E5E5E"/>
                </a:solidFill>
                <a:sym typeface="Helvetica Neue"/>
              </a:rPr>
              <a:t>other</a:t>
            </a:r>
            <a:r>
              <a:rPr lang="de-DE" sz="2100" i="1">
                <a:solidFill>
                  <a:srgbClr val="5E5E5E"/>
                </a:solidFill>
                <a:sym typeface="Helvetica Neue"/>
              </a:rPr>
              <a:t>, </a:t>
            </a:r>
            <a:r>
              <a:rPr lang="de-DE" sz="2100" i="1" err="1">
                <a:solidFill>
                  <a:srgbClr val="5E5E5E"/>
                </a:solidFill>
                <a:sym typeface="Helvetica Neue"/>
              </a:rPr>
              <a:t>and</a:t>
            </a:r>
            <a:r>
              <a:rPr lang="de-DE" sz="2100" i="1">
                <a:solidFill>
                  <a:srgbClr val="5E5E5E"/>
                </a:solidFill>
                <a:sym typeface="Helvetica Neue"/>
              </a:rPr>
              <a:t> </a:t>
            </a:r>
            <a:r>
              <a:rPr lang="de-DE" sz="2100" i="1" err="1">
                <a:solidFill>
                  <a:srgbClr val="5E5E5E"/>
                </a:solidFill>
                <a:sym typeface="Helvetica Neue"/>
              </a:rPr>
              <a:t>always</a:t>
            </a:r>
            <a:r>
              <a:rPr lang="de-DE" sz="2100" i="1">
                <a:solidFill>
                  <a:srgbClr val="5E5E5E"/>
                </a:solidFill>
                <a:sym typeface="Helvetica Neue"/>
              </a:rPr>
              <a:t> do </a:t>
            </a:r>
            <a:r>
              <a:rPr lang="de-DE" sz="2100" i="1" err="1">
                <a:solidFill>
                  <a:srgbClr val="5E5E5E"/>
                </a:solidFill>
                <a:sym typeface="Helvetica Neue"/>
              </a:rPr>
              <a:t>your</a:t>
            </a:r>
            <a:r>
              <a:rPr lang="de-DE" sz="2100" i="1">
                <a:solidFill>
                  <a:srgbClr val="5E5E5E"/>
                </a:solidFill>
                <a:sym typeface="Helvetica Neue"/>
              </a:rPr>
              <a:t> </a:t>
            </a:r>
            <a:r>
              <a:rPr lang="de-DE" sz="2100" i="1" err="1">
                <a:solidFill>
                  <a:srgbClr val="5E5E5E"/>
                </a:solidFill>
                <a:sym typeface="Helvetica Neue"/>
              </a:rPr>
              <a:t>best</a:t>
            </a:r>
            <a:r>
              <a:rPr lang="de-DE" sz="2100" i="1">
                <a:solidFill>
                  <a:srgbClr val="5E5E5E"/>
                </a:solidFill>
                <a:sym typeface="Helvetica Neue"/>
              </a:rPr>
              <a:t> </a:t>
            </a:r>
            <a:r>
              <a:rPr lang="de-DE" sz="2100" i="1" err="1">
                <a:solidFill>
                  <a:srgbClr val="5E5E5E"/>
                </a:solidFill>
                <a:sym typeface="Helvetica Neue"/>
              </a:rPr>
              <a:t>to</a:t>
            </a:r>
            <a:r>
              <a:rPr lang="de-DE" sz="2100" i="1">
                <a:solidFill>
                  <a:srgbClr val="5E5E5E"/>
                </a:solidFill>
                <a:sym typeface="Helvetica Neue"/>
              </a:rPr>
              <a:t> bring </a:t>
            </a:r>
            <a:r>
              <a:rPr lang="de-DE" sz="2100" i="1" err="1">
                <a:solidFill>
                  <a:srgbClr val="5E5E5E"/>
                </a:solidFill>
                <a:sym typeface="Helvetica Neue"/>
              </a:rPr>
              <a:t>it</a:t>
            </a:r>
            <a:r>
              <a:rPr lang="de-DE" sz="2100" i="1">
                <a:solidFill>
                  <a:srgbClr val="5E5E5E"/>
                </a:solidFill>
                <a:sym typeface="Helvetica Neue"/>
              </a:rPr>
              <a:t> out.“</a:t>
            </a:r>
          </a:p>
          <a:p>
            <a:pPr algn="ctr" defTabSz="914377" hangingPunct="0"/>
            <a:r>
              <a:rPr lang="de-DE" sz="2100"/>
              <a:t>Message </a:t>
            </a:r>
            <a:r>
              <a:rPr lang="de-DE" sz="2100" err="1"/>
              <a:t>Bible</a:t>
            </a:r>
            <a:endParaRPr lang="de-DE" sz="2100">
              <a:solidFill>
                <a:srgbClr val="5E5E5E"/>
              </a:solidFill>
              <a:sym typeface="Helvetica Neue"/>
            </a:endParaRPr>
          </a:p>
        </p:txBody>
      </p:sp>
      <p:sp>
        <p:nvSpPr>
          <p:cNvPr id="5" name="Textfeld 4">
            <a:extLst>
              <a:ext uri="{FF2B5EF4-FFF2-40B4-BE49-F238E27FC236}">
                <a16:creationId xmlns:a16="http://schemas.microsoft.com/office/drawing/2014/main" id="{1E505A52-ED96-1736-2809-3EB37090E099}"/>
              </a:ext>
            </a:extLst>
          </p:cNvPr>
          <p:cNvSpPr txBox="1"/>
          <p:nvPr/>
        </p:nvSpPr>
        <p:spPr>
          <a:xfrm>
            <a:off x="5221995" y="905325"/>
            <a:ext cx="2577947" cy="523220"/>
          </a:xfrm>
          <a:prstGeom prst="rect">
            <a:avLst/>
          </a:prstGeom>
          <a:noFill/>
        </p:spPr>
        <p:txBody>
          <a:bodyPr wrap="square" rtlCol="0">
            <a:spAutoFit/>
          </a:bodyPr>
          <a:lstStyle/>
          <a:p>
            <a:r>
              <a:rPr lang="de-DE" sz="2800"/>
              <a:t>1. </a:t>
            </a:r>
            <a:r>
              <a:rPr lang="de-DE" sz="2800" err="1"/>
              <a:t>Thess</a:t>
            </a:r>
            <a:r>
              <a:rPr lang="de-DE" sz="2800"/>
              <a:t> 5: 15</a:t>
            </a:r>
          </a:p>
        </p:txBody>
      </p:sp>
      <p:sp>
        <p:nvSpPr>
          <p:cNvPr id="6" name="Textfeld 5">
            <a:extLst>
              <a:ext uri="{FF2B5EF4-FFF2-40B4-BE49-F238E27FC236}">
                <a16:creationId xmlns:a16="http://schemas.microsoft.com/office/drawing/2014/main" id="{F258FF61-DE9E-A3A9-1787-DBD662DBAFE3}"/>
              </a:ext>
            </a:extLst>
          </p:cNvPr>
          <p:cNvSpPr txBox="1"/>
          <p:nvPr/>
        </p:nvSpPr>
        <p:spPr>
          <a:xfrm>
            <a:off x="1288974" y="2698016"/>
            <a:ext cx="2794180" cy="1323439"/>
          </a:xfrm>
          <a:prstGeom prst="rect">
            <a:avLst/>
          </a:prstGeom>
          <a:noFill/>
          <a:ln>
            <a:solidFill>
              <a:schemeClr val="tx1"/>
            </a:solidFill>
          </a:ln>
        </p:spPr>
        <p:txBody>
          <a:bodyPr wrap="square" rtlCol="0">
            <a:spAutoFit/>
          </a:bodyPr>
          <a:lstStyle/>
          <a:p>
            <a:pPr algn="ctr"/>
            <a:r>
              <a:rPr lang="de-DE" sz="1600"/>
              <a:t>Für andere da zu sein, zeichnet einen Menschen aus.      </a:t>
            </a:r>
            <a:r>
              <a:rPr lang="de-DE" sz="1600" err="1"/>
              <a:t>Spr</a:t>
            </a:r>
            <a:r>
              <a:rPr lang="de-DE" sz="1600"/>
              <a:t> 19:22</a:t>
            </a:r>
          </a:p>
          <a:p>
            <a:pPr algn="ctr"/>
            <a:r>
              <a:rPr lang="de-DE" sz="1600"/>
              <a:t>Gute Menschen freuen sich an dem Guten…    </a:t>
            </a:r>
            <a:r>
              <a:rPr lang="de-DE" sz="1600" err="1"/>
              <a:t>Spr</a:t>
            </a:r>
            <a:r>
              <a:rPr lang="de-DE" sz="1600"/>
              <a:t> 13: 2</a:t>
            </a:r>
          </a:p>
        </p:txBody>
      </p:sp>
    </p:spTree>
    <p:extLst>
      <p:ext uri="{BB962C8B-B14F-4D97-AF65-F5344CB8AC3E}">
        <p14:creationId xmlns:p14="http://schemas.microsoft.com/office/powerpoint/2010/main" val="140647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 noch ein Spruch</a:t>
            </a:r>
            <a:endParaRPr/>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de-DE" sz="2400" i="1">
                <a:latin typeface="Ink Free" panose="03080402000500000000" pitchFamily="66" charset="0"/>
              </a:rPr>
              <a:t>I</a:t>
            </a:r>
            <a:r>
              <a:rPr lang="en" sz="2400" i="1">
                <a:latin typeface="Ink Free" panose="03080402000500000000" pitchFamily="66" charset="0"/>
              </a:rPr>
              <a:t>n einer Welt, in der alle perfekt sein wollen, beeindruckt nichts mehr, als ein M</a:t>
            </a:r>
            <a:r>
              <a:rPr lang="de-DE" sz="2400" i="1">
                <a:latin typeface="Ink Free" panose="03080402000500000000" pitchFamily="66" charset="0"/>
              </a:rPr>
              <a:t>e</a:t>
            </a:r>
            <a:r>
              <a:rPr lang="en" sz="2400" i="1">
                <a:latin typeface="Ink Free" panose="03080402000500000000" pitchFamily="66" charset="0"/>
              </a:rPr>
              <a:t>nsch, der aufsteht und sagt:                                “ Tut mir leid, mein Fehler!”</a:t>
            </a: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Bildplatzhalter 3" descr="How To Accept an Apology at Work — The People Equation"/>
          <p:cNvPicPr>
            <a:picLocks noGrp="1" noChangeAspect="1"/>
          </p:cNvPicPr>
          <p:nvPr>
            <p:ph type="pic" idx="2"/>
          </p:nvPr>
        </p:nvPicPr>
        <p:blipFill>
          <a:blip r:embed="rId3">
            <a:extLst>
              <a:ext uri="{28A0092B-C50C-407E-A947-70E740481C1C}">
                <a14:useLocalDpi xmlns:a14="http://schemas.microsoft.com/office/drawing/2010/main" val="0"/>
              </a:ext>
            </a:extLst>
          </a:blip>
          <a:srcRect l="16667" r="16667"/>
          <a:stretch>
            <a:fillRect/>
          </a:stretch>
        </p:blipFill>
        <p:spPr>
          <a:xfrm>
            <a:off x="5721443" y="1315253"/>
            <a:ext cx="3063600" cy="3063600"/>
          </a:xfrm>
        </p:spPr>
      </p:pic>
    </p:spTree>
    <p:extLst>
      <p:ext uri="{BB962C8B-B14F-4D97-AF65-F5344CB8AC3E}">
        <p14:creationId xmlns:p14="http://schemas.microsoft.com/office/powerpoint/2010/main" val="277999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 noch ein Spruch</a:t>
            </a:r>
            <a:endParaRPr/>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ctr" rtl="0">
              <a:spcBef>
                <a:spcPts val="0"/>
              </a:spcBef>
              <a:spcAft>
                <a:spcPts val="0"/>
              </a:spcAft>
              <a:buClr>
                <a:schemeClr val="dk1"/>
              </a:buClr>
              <a:buSzPts val="1200"/>
              <a:buChar char="●"/>
            </a:pPr>
            <a:r>
              <a:rPr lang="de-DE" sz="2400" i="1">
                <a:latin typeface="Ink Free" panose="03080402000500000000" pitchFamily="66" charset="0"/>
              </a:rPr>
              <a:t>Ich habe Kollegen, die den Begriff                         „Möwen-Management“             nicht kannten: reinflattern, rumschreien, auf alles </a:t>
            </a:r>
            <a:r>
              <a:rPr lang="de-DE" sz="2400" i="1" err="1">
                <a:latin typeface="Ink Free" panose="03080402000500000000" pitchFamily="66" charset="0"/>
              </a:rPr>
              <a:t>sche</a:t>
            </a:r>
            <a:r>
              <a:rPr lang="de-DE" sz="2400" i="1">
                <a:latin typeface="Ink Free" panose="03080402000500000000" pitchFamily="66" charset="0"/>
              </a:rPr>
              <a:t>… und wieder rausflattern</a:t>
            </a:r>
            <a:endParaRPr lang="en" sz="2400" i="1">
              <a:latin typeface="Ink Free" panose="03080402000500000000" pitchFamily="66" charset="0"/>
            </a:endParaRP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Bildplatzhalter 2" descr="Kostenloses Foto zum Thema: federn, gefieder, möwe"/>
          <p:cNvPicPr>
            <a:picLocks noGrp="1" noChangeAspect="1"/>
          </p:cNvPicPr>
          <p:nvPr>
            <p:ph type="pic" idx="2"/>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87730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8"/>
          <p:cNvSpPr txBox="1">
            <a:spLocks noGrp="1"/>
          </p:cNvSpPr>
          <p:nvPr>
            <p:ph type="subTitle" idx="4"/>
          </p:nvPr>
        </p:nvSpPr>
        <p:spPr>
          <a:xfrm>
            <a:off x="4394206" y="2780763"/>
            <a:ext cx="4029794" cy="16152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sz="1600" i="1"/>
              <a:t>Toxische Menschen bringen dich dazu, zu glauben, dass deine Reaktion das Problem ist und nicht ihr Verhalten selbst.</a:t>
            </a:r>
          </a:p>
          <a:p>
            <a:pPr marL="0" lvl="0" indent="0" algn="ctr" rtl="0">
              <a:spcBef>
                <a:spcPts val="0"/>
              </a:spcBef>
              <a:spcAft>
                <a:spcPts val="0"/>
              </a:spcAft>
              <a:buNone/>
            </a:pPr>
            <a:endParaRPr lang="de-DE" sz="1600" i="1"/>
          </a:p>
          <a:p>
            <a:pPr marL="0" lvl="0" indent="0" algn="ctr" rtl="0">
              <a:spcBef>
                <a:spcPts val="0"/>
              </a:spcBef>
              <a:spcAft>
                <a:spcPts val="0"/>
              </a:spcAft>
              <a:buNone/>
            </a:pPr>
            <a:r>
              <a:rPr lang="de-DE" sz="1600" i="1"/>
              <a:t>„Kein Mensch ist ohne Grund in deinem Leben. Der eine ist ein Geschenk, der andere eine Lektion.“</a:t>
            </a:r>
          </a:p>
          <a:p>
            <a:pPr marL="0" lvl="0" indent="0" algn="ctr" rtl="0">
              <a:spcBef>
                <a:spcPts val="0"/>
              </a:spcBef>
              <a:spcAft>
                <a:spcPts val="0"/>
              </a:spcAft>
              <a:buNone/>
            </a:pPr>
            <a:endParaRPr lang="de-DE" sz="1600" i="1"/>
          </a:p>
          <a:p>
            <a:pPr marL="0" lvl="0" indent="0" algn="ctr" rtl="0">
              <a:spcBef>
                <a:spcPts val="0"/>
              </a:spcBef>
              <a:spcAft>
                <a:spcPts val="0"/>
              </a:spcAft>
              <a:buNone/>
            </a:pPr>
            <a:r>
              <a:rPr lang="de-DE" sz="1600" i="1"/>
              <a:t>Vergib anderen….nicht weil sie Vergebung verdienen, sondern weil du Frieden verdienst.</a:t>
            </a:r>
          </a:p>
          <a:p>
            <a:pPr marL="0" lvl="0" indent="0" algn="ctr" rtl="0">
              <a:spcBef>
                <a:spcPts val="0"/>
              </a:spcBef>
              <a:spcAft>
                <a:spcPts val="0"/>
              </a:spcAft>
              <a:buNone/>
            </a:pPr>
            <a:endParaRPr lang="de-DE" sz="1400" i="1"/>
          </a:p>
          <a:p>
            <a:pPr marL="0" lvl="0" indent="0" algn="ctr" rtl="0">
              <a:spcBef>
                <a:spcPts val="0"/>
              </a:spcBef>
              <a:spcAft>
                <a:spcPts val="0"/>
              </a:spcAft>
              <a:buNone/>
            </a:pPr>
            <a:endParaRPr lang="de-DE" sz="1400" i="1"/>
          </a:p>
        </p:txBody>
      </p:sp>
      <p:sp>
        <p:nvSpPr>
          <p:cNvPr id="530" name="Google Shape;530;p38"/>
          <p:cNvSpPr txBox="1">
            <a:spLocks noGrp="1"/>
          </p:cNvSpPr>
          <p:nvPr>
            <p:ph type="title"/>
          </p:nvPr>
        </p:nvSpPr>
        <p:spPr>
          <a:xfrm>
            <a:off x="720000" y="35841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Beziehungen</a:t>
            </a:r>
            <a:endParaRPr/>
          </a:p>
        </p:txBody>
      </p:sp>
      <p:sp>
        <p:nvSpPr>
          <p:cNvPr id="532" name="Google Shape;532;p38"/>
          <p:cNvSpPr txBox="1">
            <a:spLocks noGrp="1"/>
          </p:cNvSpPr>
          <p:nvPr>
            <p:ph type="subTitle" idx="2"/>
          </p:nvPr>
        </p:nvSpPr>
        <p:spPr>
          <a:xfrm>
            <a:off x="389048" y="931115"/>
            <a:ext cx="3397200"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de-DE"/>
          </a:p>
          <a:p>
            <a:pPr marL="0" lvl="0" indent="0" algn="ctr" rtl="0">
              <a:spcBef>
                <a:spcPts val="0"/>
              </a:spcBef>
              <a:spcAft>
                <a:spcPts val="0"/>
              </a:spcAft>
              <a:buNone/>
            </a:pPr>
            <a:endParaRPr lang="de-DE"/>
          </a:p>
          <a:p>
            <a:pPr marL="0" lvl="0" indent="0" algn="ctr" rtl="0">
              <a:spcBef>
                <a:spcPts val="0"/>
              </a:spcBef>
              <a:spcAft>
                <a:spcPts val="0"/>
              </a:spcAft>
              <a:buNone/>
            </a:pPr>
            <a:r>
              <a:rPr lang="de-DE" sz="1600"/>
              <a:t>Dinge, die Gott verabscheut, sind …ein Mensch, der Uneinigkeit unter Brüdern sät.</a:t>
            </a:r>
          </a:p>
          <a:p>
            <a:pPr marL="0" lvl="0" indent="0" algn="ctr" rtl="0">
              <a:spcBef>
                <a:spcPts val="0"/>
              </a:spcBef>
              <a:spcAft>
                <a:spcPts val="0"/>
              </a:spcAft>
              <a:buNone/>
            </a:pPr>
            <a:r>
              <a:rPr lang="de-DE" sz="1600" err="1"/>
              <a:t>Spr</a:t>
            </a:r>
            <a:r>
              <a:rPr lang="de-DE" sz="1600"/>
              <a:t> 6: 16-19</a:t>
            </a:r>
          </a:p>
          <a:p>
            <a:pPr marL="0" lvl="0" indent="0" algn="ctr" rtl="0">
              <a:spcBef>
                <a:spcPts val="0"/>
              </a:spcBef>
              <a:spcAft>
                <a:spcPts val="0"/>
              </a:spcAft>
              <a:buNone/>
            </a:pPr>
            <a:endParaRPr lang="de-DE" sz="1600"/>
          </a:p>
          <a:p>
            <a:pPr marL="0" lvl="0" indent="0" algn="ctr" rtl="0">
              <a:spcBef>
                <a:spcPts val="0"/>
              </a:spcBef>
              <a:spcAft>
                <a:spcPts val="0"/>
              </a:spcAft>
              <a:buNone/>
            </a:pPr>
            <a:r>
              <a:rPr lang="de-DE" sz="1600"/>
              <a:t>Manche sogenannten Freunde richten sich gegenseitig zugrunde, doch ein wahrer Freund ist treuer als ein Bruder.</a:t>
            </a:r>
          </a:p>
          <a:p>
            <a:pPr marL="0" lvl="0" indent="0" algn="ctr" rtl="0">
              <a:spcBef>
                <a:spcPts val="0"/>
              </a:spcBef>
              <a:spcAft>
                <a:spcPts val="0"/>
              </a:spcAft>
              <a:buNone/>
            </a:pPr>
            <a:r>
              <a:rPr lang="de-DE" sz="1600" err="1"/>
              <a:t>Spr</a:t>
            </a:r>
            <a:r>
              <a:rPr lang="de-DE" sz="1600"/>
              <a:t> 18: 24</a:t>
            </a:r>
          </a:p>
          <a:p>
            <a:pPr marL="0" lvl="0" indent="0" algn="ctr" rtl="0">
              <a:spcBef>
                <a:spcPts val="0"/>
              </a:spcBef>
              <a:spcAft>
                <a:spcPts val="0"/>
              </a:spcAft>
              <a:buNone/>
            </a:pPr>
            <a:endParaRPr lang="de-DE" sz="1600"/>
          </a:p>
          <a:p>
            <a:pPr marL="0" lvl="0" indent="0" algn="ctr" rtl="0">
              <a:spcBef>
                <a:spcPts val="0"/>
              </a:spcBef>
              <a:spcAft>
                <a:spcPts val="0"/>
              </a:spcAft>
              <a:buNone/>
            </a:pPr>
            <a:r>
              <a:rPr lang="de-DE" sz="1600"/>
              <a:t>Ein offener Tadel ist besser als verborgene Liebe.</a:t>
            </a:r>
          </a:p>
          <a:p>
            <a:pPr marL="0" lvl="0" indent="0" algn="ctr" rtl="0">
              <a:spcBef>
                <a:spcPts val="0"/>
              </a:spcBef>
              <a:spcAft>
                <a:spcPts val="0"/>
              </a:spcAft>
              <a:buNone/>
            </a:pPr>
            <a:r>
              <a:rPr lang="de-DE" sz="1600" err="1"/>
              <a:t>Spr</a:t>
            </a:r>
            <a:r>
              <a:rPr lang="de-DE" sz="1600"/>
              <a:t> 27: 5f</a:t>
            </a:r>
            <a:endParaRPr sz="1600"/>
          </a:p>
        </p:txBody>
      </p:sp>
      <p:sp>
        <p:nvSpPr>
          <p:cNvPr id="533" name="Google Shape;533;p38"/>
          <p:cNvSpPr txBox="1">
            <a:spLocks noGrp="1"/>
          </p:cNvSpPr>
          <p:nvPr>
            <p:ph type="subTitle" idx="3"/>
          </p:nvPr>
        </p:nvSpPr>
        <p:spPr>
          <a:xfrm>
            <a:off x="199479" y="558161"/>
            <a:ext cx="3397200" cy="52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Die Bibel:</a:t>
            </a:r>
            <a:endParaRPr/>
          </a:p>
        </p:txBody>
      </p:sp>
    </p:spTree>
    <p:extLst>
      <p:ext uri="{BB962C8B-B14F-4D97-AF65-F5344CB8AC3E}">
        <p14:creationId xmlns:p14="http://schemas.microsoft.com/office/powerpoint/2010/main" val="201152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BEEA2-7739-A790-C22E-8D8C0F0599F3}"/>
              </a:ext>
            </a:extLst>
          </p:cNvPr>
          <p:cNvSpPr>
            <a:spLocks noGrp="1"/>
          </p:cNvSpPr>
          <p:nvPr>
            <p:ph type="title"/>
          </p:nvPr>
        </p:nvSpPr>
        <p:spPr>
          <a:xfrm>
            <a:off x="459486" y="270067"/>
            <a:ext cx="7990184" cy="771994"/>
          </a:xfrm>
        </p:spPr>
        <p:txBody>
          <a:bodyPr/>
          <a:lstStyle/>
          <a:p>
            <a:r>
              <a:rPr lang="de-DE"/>
              <a:t>Verschiedene Faktoren meiner Identität</a:t>
            </a:r>
          </a:p>
        </p:txBody>
      </p:sp>
      <p:sp>
        <p:nvSpPr>
          <p:cNvPr id="3" name="Inhaltsplatzhalter 2">
            <a:extLst>
              <a:ext uri="{FF2B5EF4-FFF2-40B4-BE49-F238E27FC236}">
                <a16:creationId xmlns:a16="http://schemas.microsoft.com/office/drawing/2014/main" id="{8CBA72AB-57AC-73DB-1B81-9A2298ED4C94}"/>
              </a:ext>
            </a:extLst>
          </p:cNvPr>
          <p:cNvSpPr>
            <a:spLocks noGrp="1"/>
          </p:cNvSpPr>
          <p:nvPr>
            <p:ph idx="1"/>
          </p:nvPr>
        </p:nvSpPr>
        <p:spPr>
          <a:xfrm>
            <a:off x="3938432" y="2706906"/>
            <a:ext cx="2224932" cy="449778"/>
          </a:xfrm>
        </p:spPr>
        <p:txBody>
          <a:bodyPr/>
          <a:lstStyle/>
          <a:p>
            <a:r>
              <a:rPr lang="de-DE"/>
              <a:t>Innere Faktoren</a:t>
            </a:r>
          </a:p>
        </p:txBody>
      </p:sp>
      <p:sp>
        <p:nvSpPr>
          <p:cNvPr id="5" name="Oval 4">
            <a:extLst>
              <a:ext uri="{FF2B5EF4-FFF2-40B4-BE49-F238E27FC236}">
                <a16:creationId xmlns:a16="http://schemas.microsoft.com/office/drawing/2014/main" id="{A47BCCCF-7DBC-EEB9-2D6A-73B57C54A5E7}"/>
              </a:ext>
            </a:extLst>
          </p:cNvPr>
          <p:cNvSpPr/>
          <p:nvPr/>
        </p:nvSpPr>
        <p:spPr>
          <a:xfrm>
            <a:off x="2569416" y="1138918"/>
            <a:ext cx="3545586" cy="2865664"/>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 name="Oval 3">
            <a:extLst>
              <a:ext uri="{FF2B5EF4-FFF2-40B4-BE49-F238E27FC236}">
                <a16:creationId xmlns:a16="http://schemas.microsoft.com/office/drawing/2014/main" id="{EB5708DB-A874-1ABF-A2A5-BB230C8D6390}"/>
              </a:ext>
            </a:extLst>
          </p:cNvPr>
          <p:cNvSpPr/>
          <p:nvPr/>
        </p:nvSpPr>
        <p:spPr>
          <a:xfrm>
            <a:off x="3698583" y="2339682"/>
            <a:ext cx="1773284" cy="1500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b="1" i="1">
                <a:solidFill>
                  <a:schemeClr val="tx1"/>
                </a:solidFill>
              </a:rPr>
              <a:t>Innere</a:t>
            </a:r>
            <a:r>
              <a:rPr lang="de-DE" sz="1800" b="1">
                <a:solidFill>
                  <a:schemeClr val="tx1"/>
                </a:solidFill>
              </a:rPr>
              <a:t> Faktoren</a:t>
            </a:r>
          </a:p>
        </p:txBody>
      </p:sp>
      <p:sp>
        <p:nvSpPr>
          <p:cNvPr id="6" name="Textfeld 5">
            <a:extLst>
              <a:ext uri="{FF2B5EF4-FFF2-40B4-BE49-F238E27FC236}">
                <a16:creationId xmlns:a16="http://schemas.microsoft.com/office/drawing/2014/main" id="{AF890533-F9A0-07C7-5E7E-C20170D8F3F0}"/>
              </a:ext>
            </a:extLst>
          </p:cNvPr>
          <p:cNvSpPr txBox="1"/>
          <p:nvPr/>
        </p:nvSpPr>
        <p:spPr>
          <a:xfrm>
            <a:off x="3243816" y="1651862"/>
            <a:ext cx="1998617" cy="646331"/>
          </a:xfrm>
          <a:prstGeom prst="rect">
            <a:avLst/>
          </a:prstGeom>
          <a:noFill/>
        </p:spPr>
        <p:txBody>
          <a:bodyPr wrap="square" rtlCol="0">
            <a:spAutoFit/>
          </a:bodyPr>
          <a:lstStyle/>
          <a:p>
            <a:r>
              <a:rPr lang="de-DE" sz="1800" b="1" i="1"/>
              <a:t>Äußere</a:t>
            </a:r>
            <a:r>
              <a:rPr lang="de-DE" sz="1800" b="1"/>
              <a:t> Faktoren</a:t>
            </a:r>
          </a:p>
        </p:txBody>
      </p:sp>
      <p:sp>
        <p:nvSpPr>
          <p:cNvPr id="9" name="Pfeil nach rechts 8">
            <a:extLst>
              <a:ext uri="{FF2B5EF4-FFF2-40B4-BE49-F238E27FC236}">
                <a16:creationId xmlns:a16="http://schemas.microsoft.com/office/drawing/2014/main" id="{7C29C45F-6B0E-8DCF-5EAF-FBF9AB307D0D}"/>
              </a:ext>
            </a:extLst>
          </p:cNvPr>
          <p:cNvSpPr/>
          <p:nvPr/>
        </p:nvSpPr>
        <p:spPr>
          <a:xfrm rot="10800000">
            <a:off x="1381388" y="1762656"/>
            <a:ext cx="1743892" cy="89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0" name="Pfeil nach rechts 9">
            <a:extLst>
              <a:ext uri="{FF2B5EF4-FFF2-40B4-BE49-F238E27FC236}">
                <a16:creationId xmlns:a16="http://schemas.microsoft.com/office/drawing/2014/main" id="{4CB9F5E7-B7D2-9AC0-6BA5-FE0A29029B11}"/>
              </a:ext>
            </a:extLst>
          </p:cNvPr>
          <p:cNvSpPr/>
          <p:nvPr/>
        </p:nvSpPr>
        <p:spPr>
          <a:xfrm>
            <a:off x="5202755" y="2703567"/>
            <a:ext cx="1743892" cy="89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1" name="Textfeld 10">
            <a:extLst>
              <a:ext uri="{FF2B5EF4-FFF2-40B4-BE49-F238E27FC236}">
                <a16:creationId xmlns:a16="http://schemas.microsoft.com/office/drawing/2014/main" id="{EE5D827E-01B7-0F8B-052F-E35C42EDF7DD}"/>
              </a:ext>
            </a:extLst>
          </p:cNvPr>
          <p:cNvSpPr txBox="1"/>
          <p:nvPr/>
        </p:nvSpPr>
        <p:spPr>
          <a:xfrm>
            <a:off x="5995852" y="2986346"/>
            <a:ext cx="3031190" cy="1708160"/>
          </a:xfrm>
          <a:prstGeom prst="rect">
            <a:avLst/>
          </a:prstGeom>
          <a:noFill/>
        </p:spPr>
        <p:txBody>
          <a:bodyPr wrap="square" rtlCol="0">
            <a:spAutoFit/>
          </a:bodyPr>
          <a:lstStyle/>
          <a:p>
            <a:r>
              <a:rPr lang="de-DE" sz="1050"/>
              <a:t>-  </a:t>
            </a:r>
            <a:r>
              <a:rPr lang="de-DE" sz="1500"/>
              <a:t>Biologische Faktoren</a:t>
            </a:r>
          </a:p>
          <a:p>
            <a:r>
              <a:rPr lang="de-DE" sz="1500"/>
              <a:t>- </a:t>
            </a:r>
            <a:r>
              <a:rPr lang="de-DE" sz="1800"/>
              <a:t>Persönliche Erfahrungen</a:t>
            </a:r>
          </a:p>
          <a:p>
            <a:r>
              <a:rPr lang="de-DE" sz="1500"/>
              <a:t>- Werte und Überzeugungen</a:t>
            </a:r>
          </a:p>
          <a:p>
            <a:r>
              <a:rPr lang="de-DE" sz="1500"/>
              <a:t>- </a:t>
            </a:r>
            <a:r>
              <a:rPr lang="de-DE" sz="2700"/>
              <a:t>Mein Glaube </a:t>
            </a:r>
          </a:p>
          <a:p>
            <a:r>
              <a:rPr lang="de-DE" sz="1500"/>
              <a:t>- Interessen und Begabung</a:t>
            </a:r>
          </a:p>
          <a:p>
            <a:r>
              <a:rPr lang="de-DE" sz="1500"/>
              <a:t>- </a:t>
            </a:r>
            <a:r>
              <a:rPr lang="de-DE" sz="1050"/>
              <a:t>Selbstwahrnehmung</a:t>
            </a:r>
          </a:p>
        </p:txBody>
      </p:sp>
      <p:sp>
        <p:nvSpPr>
          <p:cNvPr id="12" name="Textfeld 11">
            <a:extLst>
              <a:ext uri="{FF2B5EF4-FFF2-40B4-BE49-F238E27FC236}">
                <a16:creationId xmlns:a16="http://schemas.microsoft.com/office/drawing/2014/main" id="{1AAB593B-9CE4-F824-9671-6A58F4678EFB}"/>
              </a:ext>
            </a:extLst>
          </p:cNvPr>
          <p:cNvSpPr txBox="1"/>
          <p:nvPr/>
        </p:nvSpPr>
        <p:spPr>
          <a:xfrm>
            <a:off x="258580" y="2078831"/>
            <a:ext cx="2699930" cy="1546577"/>
          </a:xfrm>
          <a:prstGeom prst="rect">
            <a:avLst/>
          </a:prstGeom>
          <a:noFill/>
        </p:spPr>
        <p:txBody>
          <a:bodyPr wrap="square" rtlCol="0">
            <a:spAutoFit/>
          </a:bodyPr>
          <a:lstStyle/>
          <a:p>
            <a:r>
              <a:rPr lang="de-DE" sz="1050"/>
              <a:t>-     </a:t>
            </a:r>
            <a:r>
              <a:rPr lang="de-DE" sz="1800"/>
              <a:t>Familie und Erziehung</a:t>
            </a:r>
          </a:p>
          <a:p>
            <a:pPr marL="214313" indent="-214313">
              <a:buFontTx/>
              <a:buChar char="-"/>
            </a:pPr>
            <a:r>
              <a:rPr lang="de-DE" sz="1050"/>
              <a:t>Kultur und Gesellschaft</a:t>
            </a:r>
          </a:p>
          <a:p>
            <a:pPr marL="214313" indent="-214313">
              <a:buFontTx/>
              <a:buChar char="-"/>
            </a:pPr>
            <a:r>
              <a:rPr lang="de-DE" sz="3000"/>
              <a:t>Beziehungen</a:t>
            </a:r>
          </a:p>
          <a:p>
            <a:pPr marL="214313" indent="-214313">
              <a:buFontTx/>
              <a:buChar char="-"/>
            </a:pPr>
            <a:r>
              <a:rPr lang="de-DE" sz="1050"/>
              <a:t>Soziale Rollen</a:t>
            </a:r>
          </a:p>
          <a:p>
            <a:pPr marL="214313" indent="-214313">
              <a:buFontTx/>
              <a:buChar char="-"/>
            </a:pPr>
            <a:r>
              <a:rPr lang="de-DE" sz="1500"/>
              <a:t>Medien und Umwelt</a:t>
            </a:r>
          </a:p>
          <a:p>
            <a:pPr marL="214313" indent="-214313">
              <a:buFontTx/>
              <a:buChar char="-"/>
            </a:pPr>
            <a:r>
              <a:rPr lang="de-DE" sz="1050"/>
              <a:t>Prägung allgemein</a:t>
            </a:r>
          </a:p>
        </p:txBody>
      </p:sp>
      <p:sp>
        <p:nvSpPr>
          <p:cNvPr id="7" name="Pfeil nach unten 6">
            <a:extLst>
              <a:ext uri="{FF2B5EF4-FFF2-40B4-BE49-F238E27FC236}">
                <a16:creationId xmlns:a16="http://schemas.microsoft.com/office/drawing/2014/main" id="{88A9480F-2073-AA05-67FD-592F83D972BF}"/>
              </a:ext>
            </a:extLst>
          </p:cNvPr>
          <p:cNvSpPr/>
          <p:nvPr/>
        </p:nvSpPr>
        <p:spPr>
          <a:xfrm rot="2588311">
            <a:off x="2454543" y="3421307"/>
            <a:ext cx="517099" cy="10747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8" name="Textfeld 7">
            <a:extLst>
              <a:ext uri="{FF2B5EF4-FFF2-40B4-BE49-F238E27FC236}">
                <a16:creationId xmlns:a16="http://schemas.microsoft.com/office/drawing/2014/main" id="{34B45601-4E8F-BB8D-5CDA-4E471A558033}"/>
              </a:ext>
            </a:extLst>
          </p:cNvPr>
          <p:cNvSpPr txBox="1"/>
          <p:nvPr/>
        </p:nvSpPr>
        <p:spPr>
          <a:xfrm>
            <a:off x="459486" y="4458900"/>
            <a:ext cx="5565260" cy="369332"/>
          </a:xfrm>
          <a:prstGeom prst="rect">
            <a:avLst/>
          </a:prstGeom>
          <a:noFill/>
        </p:spPr>
        <p:txBody>
          <a:bodyPr wrap="square" rtlCol="0">
            <a:spAutoFit/>
          </a:bodyPr>
          <a:lstStyle/>
          <a:p>
            <a:r>
              <a:rPr lang="de-DE" sz="1800"/>
              <a:t>Aus meinem SEIN folgt entsprechendes Handeln</a:t>
            </a:r>
          </a:p>
        </p:txBody>
      </p:sp>
      <p:sp>
        <p:nvSpPr>
          <p:cNvPr id="14" name="Textfeld 13">
            <a:extLst>
              <a:ext uri="{FF2B5EF4-FFF2-40B4-BE49-F238E27FC236}">
                <a16:creationId xmlns:a16="http://schemas.microsoft.com/office/drawing/2014/main" id="{B4A7A981-2D6F-EF5E-428C-8BCFD043B469}"/>
              </a:ext>
            </a:extLst>
          </p:cNvPr>
          <p:cNvSpPr txBox="1"/>
          <p:nvPr/>
        </p:nvSpPr>
        <p:spPr>
          <a:xfrm>
            <a:off x="4342209" y="1598571"/>
            <a:ext cx="1596341" cy="784830"/>
          </a:xfrm>
          <a:prstGeom prst="rect">
            <a:avLst/>
          </a:prstGeom>
          <a:noFill/>
        </p:spPr>
        <p:txBody>
          <a:bodyPr wrap="square" rtlCol="0">
            <a:spAutoFit/>
          </a:bodyPr>
          <a:lstStyle/>
          <a:p>
            <a:r>
              <a:rPr lang="de-DE" sz="4500" i="1"/>
              <a:t>ICH</a:t>
            </a:r>
          </a:p>
        </p:txBody>
      </p:sp>
    </p:spTree>
    <p:extLst>
      <p:ext uri="{BB962C8B-B14F-4D97-AF65-F5344CB8AC3E}">
        <p14:creationId xmlns:p14="http://schemas.microsoft.com/office/powerpoint/2010/main" val="405078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2AA4E-DB72-13CE-4B9A-61E8058E4464}"/>
              </a:ext>
            </a:extLst>
          </p:cNvPr>
          <p:cNvSpPr>
            <a:spLocks noGrp="1"/>
          </p:cNvSpPr>
          <p:nvPr>
            <p:ph type="title"/>
          </p:nvPr>
        </p:nvSpPr>
        <p:spPr/>
        <p:txBody>
          <a:bodyPr/>
          <a:lstStyle/>
          <a:p>
            <a:r>
              <a:rPr lang="de-DE" sz="3200"/>
              <a:t>Meine Identität – verschiedene Faktoren</a:t>
            </a:r>
          </a:p>
        </p:txBody>
      </p:sp>
      <p:sp>
        <p:nvSpPr>
          <p:cNvPr id="4" name="Rectangle 1">
            <a:extLst>
              <a:ext uri="{FF2B5EF4-FFF2-40B4-BE49-F238E27FC236}">
                <a16:creationId xmlns:a16="http://schemas.microsoft.com/office/drawing/2014/main" id="{FFE34BF2-BF5E-F973-A5CF-3B07ECC15E7A}"/>
              </a:ext>
            </a:extLst>
          </p:cNvPr>
          <p:cNvSpPr>
            <a:spLocks noGrp="1" noChangeArrowheads="1"/>
          </p:cNvSpPr>
          <p:nvPr>
            <p:ph idx="1"/>
          </p:nvPr>
        </p:nvSpPr>
        <p:spPr bwMode="auto">
          <a:xfrm>
            <a:off x="459486" y="1358886"/>
            <a:ext cx="8188780" cy="330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68580" tIns="34290" rIns="68580" bIns="34290" numCol="1" anchor="ctr" anchorCtr="0" compatLnSpc="1">
            <a:prstTxWarp prst="textNoShape">
              <a:avLst/>
            </a:prstTxWarp>
            <a:spAutoFit/>
          </a:bodyPr>
          <a:lstStyle/>
          <a:p>
            <a:pPr marL="257175" indent="-257175" defTabSz="685800" eaLnBrk="0" fontAlgn="base" hangingPunct="0">
              <a:spcBef>
                <a:spcPct val="0"/>
              </a:spcBef>
              <a:spcAft>
                <a:spcPct val="0"/>
              </a:spcAft>
              <a:buClrTx/>
              <a:buSzTx/>
              <a:buFontTx/>
              <a:buAutoNum type="arabicPeriod"/>
            </a:pPr>
            <a:r>
              <a:rPr lang="de-DE" altLang="de-DE" sz="2100" b="1" u="sng">
                <a:solidFill>
                  <a:srgbClr val="000000"/>
                </a:solidFill>
                <a:latin typeface="Arial" panose="020B0604020202020204" pitchFamily="34" charset="0"/>
              </a:rPr>
              <a:t>Innere Faktoren </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Biologische Grundlagen</a:t>
            </a:r>
            <a:r>
              <a:rPr lang="de-DE" altLang="de-DE" sz="1350">
                <a:solidFill>
                  <a:srgbClr val="000000"/>
                </a:solidFill>
                <a:latin typeface="Arial" panose="020B0604020202020204" pitchFamily="34" charset="0"/>
              </a:rPr>
              <a:t>: Gene, Temperament, körperliche Merkmale.</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Persönliche Erfahrungen</a:t>
            </a:r>
            <a:r>
              <a:rPr lang="de-DE" altLang="de-DE" sz="1350">
                <a:solidFill>
                  <a:srgbClr val="000000"/>
                </a:solidFill>
                <a:latin typeface="Arial" panose="020B0604020202020204" pitchFamily="34" charset="0"/>
              </a:rPr>
              <a:t>: Was man erlebt hat – positive wie negative Erfahrungen prägen das</a:t>
            </a:r>
          </a:p>
          <a:p>
            <a:pPr marL="0" indent="0" defTabSz="685800" eaLnBrk="0" fontAlgn="base" hangingPunct="0">
              <a:spcBef>
                <a:spcPct val="0"/>
              </a:spcBef>
              <a:spcAft>
                <a:spcPct val="0"/>
              </a:spcAft>
              <a:buClrTx/>
              <a:buSzTx/>
              <a:buNone/>
            </a:pPr>
            <a:r>
              <a:rPr lang="de-DE" altLang="de-DE" sz="1350">
                <a:solidFill>
                  <a:srgbClr val="000000"/>
                </a:solidFill>
                <a:latin typeface="Arial" panose="020B0604020202020204" pitchFamily="34" charset="0"/>
              </a:rPr>
              <a:t>Selbstbild und das Verhalten.</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Werte &amp; Überzeugungen</a:t>
            </a:r>
            <a:r>
              <a:rPr lang="de-DE" altLang="de-DE" sz="1350">
                <a:solidFill>
                  <a:srgbClr val="000000"/>
                </a:solidFill>
                <a:latin typeface="Arial" panose="020B0604020202020204" pitchFamily="34" charset="0"/>
              </a:rPr>
              <a:t>: Dinge, die einem wichtig sind, die eigene Moral, Prioritäten, </a:t>
            </a:r>
          </a:p>
          <a:p>
            <a:pPr marL="0" indent="0" defTabSz="685800" eaLnBrk="0" fontAlgn="base" hangingPunct="0">
              <a:spcBef>
                <a:spcPct val="0"/>
              </a:spcBef>
              <a:spcAft>
                <a:spcPct val="0"/>
              </a:spcAft>
              <a:buClrTx/>
              <a:buSzTx/>
              <a:buNone/>
            </a:pPr>
            <a:r>
              <a:rPr lang="de-DE" altLang="de-DE" sz="1350">
                <a:solidFill>
                  <a:srgbClr val="000000"/>
                </a:solidFill>
                <a:latin typeface="Arial" panose="020B0604020202020204" pitchFamily="34" charset="0"/>
              </a:rPr>
              <a:t>das Glaubenssystem (z. B. Religion, Weltanschauung).</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Interessen &amp; Begabungen</a:t>
            </a:r>
            <a:r>
              <a:rPr lang="de-DE" altLang="de-DE" sz="1350">
                <a:solidFill>
                  <a:srgbClr val="000000"/>
                </a:solidFill>
                <a:latin typeface="Arial" panose="020B0604020202020204" pitchFamily="34" charset="0"/>
              </a:rPr>
              <a:t>: Fähigkeiten, Talente und Leidenschaften tragen stark dazu bei, wer man ist.</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Selbstwahrnehmung</a:t>
            </a:r>
            <a:r>
              <a:rPr lang="de-DE" altLang="de-DE" sz="1350">
                <a:solidFill>
                  <a:srgbClr val="000000"/>
                </a:solidFill>
                <a:latin typeface="Arial" panose="020B0604020202020204" pitchFamily="34" charset="0"/>
              </a:rPr>
              <a:t>: Wie man sich selbst sieht, einschätzt und welche Geschichten </a:t>
            </a:r>
          </a:p>
          <a:p>
            <a:pPr marL="0" indent="0" defTabSz="685800" eaLnBrk="0" fontAlgn="base" hangingPunct="0">
              <a:spcBef>
                <a:spcPct val="0"/>
              </a:spcBef>
              <a:spcAft>
                <a:spcPct val="0"/>
              </a:spcAft>
              <a:buClrTx/>
              <a:buSzTx/>
              <a:buNone/>
            </a:pPr>
            <a:r>
              <a:rPr lang="de-DE" altLang="de-DE" sz="1350">
                <a:solidFill>
                  <a:srgbClr val="000000"/>
                </a:solidFill>
                <a:latin typeface="Arial" panose="020B0604020202020204" pitchFamily="34" charset="0"/>
              </a:rPr>
              <a:t>man sich über sich selbst erzählt.</a:t>
            </a:r>
          </a:p>
          <a:p>
            <a:pPr marL="0" indent="0" defTabSz="685800" eaLnBrk="0" fontAlgn="base" hangingPunct="0">
              <a:spcBef>
                <a:spcPct val="0"/>
              </a:spcBef>
              <a:spcAft>
                <a:spcPct val="0"/>
              </a:spcAft>
              <a:buClrTx/>
              <a:buSzTx/>
              <a:buNone/>
            </a:pPr>
            <a:endParaRPr lang="de-DE" altLang="de-DE" sz="1350">
              <a:solidFill>
                <a:schemeClr val="tx1"/>
              </a:solidFill>
              <a:latin typeface="Arial" panose="020B0604020202020204" pitchFamily="34" charset="0"/>
            </a:endParaRPr>
          </a:p>
        </p:txBody>
      </p:sp>
    </p:spTree>
    <p:extLst>
      <p:ext uri="{BB962C8B-B14F-4D97-AF65-F5344CB8AC3E}">
        <p14:creationId xmlns:p14="http://schemas.microsoft.com/office/powerpoint/2010/main" val="50451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C94C0-9447-8DFC-0BC4-61F4A6370118}"/>
              </a:ext>
            </a:extLst>
          </p:cNvPr>
          <p:cNvSpPr>
            <a:spLocks noGrp="1"/>
          </p:cNvSpPr>
          <p:nvPr>
            <p:ph type="title"/>
          </p:nvPr>
        </p:nvSpPr>
        <p:spPr/>
        <p:txBody>
          <a:bodyPr/>
          <a:lstStyle/>
          <a:p>
            <a:r>
              <a:rPr lang="de-DE"/>
              <a:t>Forts. Faktoren meiner Identität</a:t>
            </a:r>
          </a:p>
        </p:txBody>
      </p:sp>
      <p:sp>
        <p:nvSpPr>
          <p:cNvPr id="4" name="Rectangle 1">
            <a:extLst>
              <a:ext uri="{FF2B5EF4-FFF2-40B4-BE49-F238E27FC236}">
                <a16:creationId xmlns:a16="http://schemas.microsoft.com/office/drawing/2014/main" id="{352841E9-6BFE-0C56-D6C8-01766CD7C600}"/>
              </a:ext>
            </a:extLst>
          </p:cNvPr>
          <p:cNvSpPr>
            <a:spLocks noGrp="1" noChangeArrowheads="1"/>
          </p:cNvSpPr>
          <p:nvPr>
            <p:ph idx="1"/>
          </p:nvPr>
        </p:nvSpPr>
        <p:spPr bwMode="auto">
          <a:xfrm>
            <a:off x="459486" y="1670508"/>
            <a:ext cx="85061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68580" tIns="34290" rIns="68580" bIns="34290" numCol="1" anchor="ctr" anchorCtr="0" compatLnSpc="1">
            <a:prstTxWarp prst="textNoShape">
              <a:avLst/>
            </a:prstTxWarp>
            <a:spAutoFit/>
          </a:bodyPr>
          <a:lstStyle/>
          <a:p>
            <a:pPr marL="0" indent="0" defTabSz="685800" eaLnBrk="0" fontAlgn="base" hangingPunct="0">
              <a:spcBef>
                <a:spcPct val="0"/>
              </a:spcBef>
              <a:spcAft>
                <a:spcPct val="0"/>
              </a:spcAft>
              <a:buClrTx/>
              <a:buSzTx/>
              <a:buNone/>
            </a:pPr>
            <a:r>
              <a:rPr lang="de-DE" altLang="de-DE" sz="2100" b="1" u="sng">
                <a:solidFill>
                  <a:srgbClr val="000000"/>
                </a:solidFill>
                <a:latin typeface="Arial" panose="020B0604020202020204" pitchFamily="34" charset="0"/>
              </a:rPr>
              <a:t>2. Äußere Faktoren</a:t>
            </a:r>
          </a:p>
          <a:p>
            <a:pPr marL="0" indent="0" defTabSz="685800" eaLnBrk="0" fontAlgn="base" hangingPunct="0">
              <a:spcBef>
                <a:spcPct val="0"/>
              </a:spcBef>
              <a:spcAft>
                <a:spcPct val="0"/>
              </a:spcAft>
              <a:buClrTx/>
              <a:buSzTx/>
              <a:buFontTx/>
              <a:buChar char="•"/>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Familie &amp; Erziehung</a:t>
            </a:r>
            <a:r>
              <a:rPr lang="de-DE" altLang="de-DE" sz="1350">
                <a:solidFill>
                  <a:srgbClr val="000000"/>
                </a:solidFill>
                <a:latin typeface="Arial" panose="020B0604020202020204" pitchFamily="34" charset="0"/>
              </a:rPr>
              <a:t>: Erste prägende Beziehungen, Zugehörigkeit, Rollenbilder.</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Kultur &amp; Gesellschaft</a:t>
            </a:r>
            <a:r>
              <a:rPr lang="de-DE" altLang="de-DE" sz="1350">
                <a:solidFill>
                  <a:srgbClr val="000000"/>
                </a:solidFill>
                <a:latin typeface="Arial" panose="020B0604020202020204" pitchFamily="34" charset="0"/>
              </a:rPr>
              <a:t>: Sprache, Traditionen, Normen, gesellschaftliche Erwartungen.</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Freundschaften &amp; Beziehungen</a:t>
            </a:r>
            <a:r>
              <a:rPr lang="de-DE" altLang="de-DE" sz="1350">
                <a:solidFill>
                  <a:srgbClr val="000000"/>
                </a:solidFill>
                <a:latin typeface="Arial" panose="020B0604020202020204" pitchFamily="34" charset="0"/>
              </a:rPr>
              <a:t>: Rückmeldungen von anderen, Zugehörigkeit zu Gruppen, Anerkennung.</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Soziale Rollen</a:t>
            </a:r>
            <a:r>
              <a:rPr lang="de-DE" altLang="de-DE" sz="1350">
                <a:solidFill>
                  <a:srgbClr val="000000"/>
                </a:solidFill>
                <a:latin typeface="Arial" panose="020B0604020202020204" pitchFamily="34" charset="0"/>
              </a:rPr>
              <a:t>: Beruf, Geschlecht, soziale Schicht, Lebensphase (Kind, Jugendlicher, Erwachsener, Senior).</a:t>
            </a:r>
          </a:p>
          <a:p>
            <a:pPr marL="0" indent="0" defTabSz="685800" eaLnBrk="0" fontAlgn="base" hangingPunct="0">
              <a:spcBef>
                <a:spcPct val="0"/>
              </a:spcBef>
              <a:spcAft>
                <a:spcPct val="0"/>
              </a:spcAft>
              <a:buClrTx/>
              <a:buSzTx/>
              <a:buNone/>
            </a:pPr>
            <a:endParaRPr lang="de-DE" altLang="de-DE" sz="1350" b="1">
              <a:solidFill>
                <a:srgbClr val="000000"/>
              </a:solidFill>
              <a:latin typeface="Arial" panose="020B0604020202020204" pitchFamily="34" charset="0"/>
            </a:endParaRPr>
          </a:p>
          <a:p>
            <a:pPr marL="0" indent="0" defTabSz="685800" eaLnBrk="0" fontAlgn="base" hangingPunct="0">
              <a:spcBef>
                <a:spcPct val="0"/>
              </a:spcBef>
              <a:spcAft>
                <a:spcPct val="0"/>
              </a:spcAft>
              <a:buClrTx/>
              <a:buSzTx/>
              <a:buNone/>
            </a:pPr>
            <a:r>
              <a:rPr lang="de-DE" altLang="de-DE" sz="1350" b="1">
                <a:solidFill>
                  <a:srgbClr val="000000"/>
                </a:solidFill>
                <a:latin typeface="Arial" panose="020B0604020202020204" pitchFamily="34" charset="0"/>
              </a:rPr>
              <a:t>Medien &amp; Umwelt</a:t>
            </a:r>
            <a:r>
              <a:rPr lang="de-DE" altLang="de-DE" sz="1350">
                <a:solidFill>
                  <a:srgbClr val="000000"/>
                </a:solidFill>
                <a:latin typeface="Arial" panose="020B0604020202020204" pitchFamily="34" charset="0"/>
              </a:rPr>
              <a:t>: Vorbilder, Trends, Ideale, die vermittelt werden.</a:t>
            </a:r>
          </a:p>
          <a:p>
            <a:pPr marL="0" indent="0" defTabSz="685800" eaLnBrk="0" fontAlgn="base" hangingPunct="0">
              <a:spcBef>
                <a:spcPct val="0"/>
              </a:spcBef>
              <a:spcAft>
                <a:spcPct val="0"/>
              </a:spcAft>
              <a:buClrTx/>
              <a:buSzTx/>
              <a:buNone/>
            </a:pPr>
            <a:endParaRPr lang="de-DE" altLang="de-DE" sz="1350">
              <a:solidFill>
                <a:schemeClr val="tx1"/>
              </a:solidFill>
              <a:latin typeface="Arial" panose="020B0604020202020204" pitchFamily="34" charset="0"/>
            </a:endParaRPr>
          </a:p>
        </p:txBody>
      </p:sp>
    </p:spTree>
    <p:extLst>
      <p:ext uri="{BB962C8B-B14F-4D97-AF65-F5344CB8AC3E}">
        <p14:creationId xmlns:p14="http://schemas.microsoft.com/office/powerpoint/2010/main" val="372505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400" y="644493"/>
            <a:ext cx="7704000" cy="572700"/>
          </a:xfrm>
        </p:spPr>
        <p:txBody>
          <a:bodyPr/>
          <a:lstStyle/>
          <a:p>
            <a:r>
              <a:rPr lang="de-DE"/>
              <a:t>Gute Beziehungen pflegen</a:t>
            </a:r>
          </a:p>
        </p:txBody>
      </p:sp>
      <p:sp>
        <p:nvSpPr>
          <p:cNvPr id="3" name="Inhaltsplatzhalter 2"/>
          <p:cNvSpPr>
            <a:spLocks noGrp="1"/>
          </p:cNvSpPr>
          <p:nvPr>
            <p:ph idx="4294967295"/>
          </p:nvPr>
        </p:nvSpPr>
        <p:spPr>
          <a:xfrm>
            <a:off x="324464" y="1486821"/>
            <a:ext cx="7718425" cy="3416300"/>
          </a:xfrm>
        </p:spPr>
        <p:txBody>
          <a:bodyPr/>
          <a:lstStyle/>
          <a:p>
            <a:r>
              <a:rPr lang="de-DE" sz="2000" err="1"/>
              <a:t>Spr</a:t>
            </a:r>
            <a:r>
              <a:rPr lang="de-DE" sz="2000"/>
              <a:t> 13: 20   Wer mit den Weisen umgeht, wird selber weise…</a:t>
            </a:r>
          </a:p>
          <a:p>
            <a:r>
              <a:rPr lang="de-DE" sz="2000"/>
              <a:t>Uns ein Umfeld gestalten, von dem wir uns prägen lassen wollen.</a:t>
            </a:r>
          </a:p>
          <a:p>
            <a:endParaRPr lang="de-DE" sz="2000"/>
          </a:p>
          <a:p>
            <a:r>
              <a:rPr lang="de-DE" sz="2000"/>
              <a:t>Wir werden unser Potenzial nie voll ausschöpfen können, ohne die Hilfe von anderen Menschen.</a:t>
            </a:r>
          </a:p>
          <a:p>
            <a:r>
              <a:rPr lang="de-DE" sz="2000"/>
              <a:t>Wer ist unser Trainer, Herausforderer, Mitträumer, Aufpasser, </a:t>
            </a:r>
            <a:r>
              <a:rPr lang="de-DE" sz="2000" err="1"/>
              <a:t>Horizonterweiterer</a:t>
            </a:r>
            <a:r>
              <a:rPr lang="de-DE" sz="2000"/>
              <a:t>…?</a:t>
            </a:r>
          </a:p>
          <a:p>
            <a:endParaRPr lang="de-DE" sz="2000"/>
          </a:p>
          <a:p>
            <a:r>
              <a:rPr lang="de-DE" sz="2000"/>
              <a:t>„Man kann nicht beziehungslos und gleichzeitig glücklich sein!“</a:t>
            </a:r>
          </a:p>
        </p:txBody>
      </p:sp>
    </p:spTree>
    <p:extLst>
      <p:ext uri="{BB962C8B-B14F-4D97-AF65-F5344CB8AC3E}">
        <p14:creationId xmlns:p14="http://schemas.microsoft.com/office/powerpoint/2010/main" val="265029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 noch ein Spruch</a:t>
            </a:r>
            <a:endParaRPr/>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de-DE" sz="2400" i="1">
                <a:latin typeface="Ink Free" panose="03080402000500000000" pitchFamily="66" charset="0"/>
              </a:rPr>
              <a:t>Du musst lernen vom Tisch aufzustehen, wenn dort keine Loyalität, kein Respekt und kein Vertrauen mehr serviert wird.</a:t>
            </a:r>
          </a:p>
          <a:p>
            <a:pPr marL="457200" lvl="0" indent="-304800" algn="l" rtl="0">
              <a:spcBef>
                <a:spcPts val="0"/>
              </a:spcBef>
              <a:spcAft>
                <a:spcPts val="0"/>
              </a:spcAft>
              <a:buClr>
                <a:schemeClr val="dk1"/>
              </a:buClr>
              <a:buSzPts val="1200"/>
              <a:buChar char="●"/>
            </a:pPr>
            <a:endParaRPr lang="de-DE" sz="2400" i="1">
              <a:latin typeface="Ink Free" panose="03080402000500000000" pitchFamily="66" charset="0"/>
            </a:endParaRP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Bildplatzhalter 2" descr="Kostenloses Foto zum Thema: dienen, gegenwärtiges getränk, kaffee"/>
          <p:cNvPicPr>
            <a:picLocks noGrp="1" noChangeAspect="1"/>
          </p:cNvPicPr>
          <p:nvPr>
            <p:ph type="pic" idx="2"/>
          </p:nvPr>
        </p:nvPicPr>
        <p:blipFill>
          <a:blip r:embed="rId3">
            <a:extLst>
              <a:ext uri="{28A0092B-C50C-407E-A947-70E740481C1C}">
                <a14:useLocalDpi xmlns:a14="http://schemas.microsoft.com/office/drawing/2010/main" val="0"/>
              </a:ext>
            </a:extLst>
          </a:blip>
          <a:srcRect l="16622" r="16622"/>
          <a:stretch>
            <a:fillRect/>
          </a:stretch>
        </p:blipFill>
        <p:spPr/>
      </p:pic>
    </p:spTree>
    <p:extLst>
      <p:ext uri="{BB962C8B-B14F-4D97-AF65-F5344CB8AC3E}">
        <p14:creationId xmlns:p14="http://schemas.microsoft.com/office/powerpoint/2010/main" val="222789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824601"/>
            <a:ext cx="4766087" cy="6396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 noch ein Spruch</a:t>
            </a:r>
            <a:endParaRPr/>
          </a:p>
        </p:txBody>
      </p:sp>
      <p:sp>
        <p:nvSpPr>
          <p:cNvPr id="455" name="Google Shape;455;p34"/>
          <p:cNvSpPr txBox="1">
            <a:spLocks noGrp="1"/>
          </p:cNvSpPr>
          <p:nvPr>
            <p:ph type="subTitle" idx="1"/>
          </p:nvPr>
        </p:nvSpPr>
        <p:spPr>
          <a:xfrm>
            <a:off x="814690" y="1892148"/>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2400" i="1">
                <a:latin typeface="Ink Free" panose="03080402000500000000" pitchFamily="66" charset="0"/>
              </a:rPr>
              <a:t>Alles, was ich über Enttäuschung weiß, habe ich von Menschen gelernt, die mir wichtig waren …</a:t>
            </a: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Bildplatzhalter 2" descr="Kostenlose Bild: Junge, Kind, Kindheit, Emotion, Enttäuschung"/>
          <p:cNvPicPr>
            <a:picLocks noGrp="1" noChangeAspect="1"/>
          </p:cNvPicPr>
          <p:nvPr>
            <p:ph type="pic" idx="2"/>
          </p:nvPr>
        </p:nvPicPr>
        <p:blipFill>
          <a:blip r:embed="rId3">
            <a:extLst>
              <a:ext uri="{28A0092B-C50C-407E-A947-70E740481C1C}">
                <a14:useLocalDpi xmlns:a14="http://schemas.microsoft.com/office/drawing/2010/main" val="0"/>
              </a:ext>
            </a:extLst>
          </a:blip>
          <a:srcRect l="16647" r="16647"/>
          <a:stretch>
            <a:fillRect/>
          </a:stretch>
        </p:blipFill>
        <p:spPr/>
      </p:pic>
    </p:spTree>
    <p:extLst>
      <p:ext uri="{BB962C8B-B14F-4D97-AF65-F5344CB8AC3E}">
        <p14:creationId xmlns:p14="http://schemas.microsoft.com/office/powerpoint/2010/main" val="57312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56CF-A48B-1E16-5EFD-9F5E61524F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53443B-F01A-748A-7EBB-C82FF8E3A0F7}"/>
              </a:ext>
            </a:extLst>
          </p:cNvPr>
          <p:cNvSpPr>
            <a:spLocks noGrp="1"/>
          </p:cNvSpPr>
          <p:nvPr>
            <p:ph type="title"/>
          </p:nvPr>
        </p:nvSpPr>
        <p:spPr>
          <a:xfrm>
            <a:off x="-194400" y="644493"/>
            <a:ext cx="7704000" cy="572700"/>
          </a:xfrm>
        </p:spPr>
        <p:txBody>
          <a:bodyPr/>
          <a:lstStyle/>
          <a:p>
            <a:r>
              <a:rPr lang="de-DE"/>
              <a:t>Welche Beziehungen…?</a:t>
            </a:r>
          </a:p>
        </p:txBody>
      </p:sp>
      <p:sp>
        <p:nvSpPr>
          <p:cNvPr id="3" name="Inhaltsplatzhalter 2">
            <a:extLst>
              <a:ext uri="{FF2B5EF4-FFF2-40B4-BE49-F238E27FC236}">
                <a16:creationId xmlns:a16="http://schemas.microsoft.com/office/drawing/2014/main" id="{452CF760-F1E2-6D77-89EB-C36AF6358A92}"/>
              </a:ext>
            </a:extLst>
          </p:cNvPr>
          <p:cNvSpPr>
            <a:spLocks noGrp="1"/>
          </p:cNvSpPr>
          <p:nvPr>
            <p:ph idx="4294967295"/>
          </p:nvPr>
        </p:nvSpPr>
        <p:spPr>
          <a:xfrm>
            <a:off x="948932" y="1727200"/>
            <a:ext cx="7718425" cy="3416300"/>
          </a:xfrm>
        </p:spPr>
        <p:txBody>
          <a:bodyPr/>
          <a:lstStyle/>
          <a:p>
            <a:r>
              <a:rPr lang="de-DE" sz="2000"/>
              <a:t>…sollte ich mir suchen/ fördern?</a:t>
            </a:r>
          </a:p>
          <a:p>
            <a:endParaRPr lang="de-DE" sz="2000"/>
          </a:p>
          <a:p>
            <a:r>
              <a:rPr lang="de-DE" sz="2000"/>
              <a:t>…sollte ich wieder aufleben lassen?</a:t>
            </a:r>
          </a:p>
          <a:p>
            <a:endParaRPr lang="de-DE" sz="2000"/>
          </a:p>
          <a:p>
            <a:r>
              <a:rPr lang="de-DE" sz="2000"/>
              <a:t>…sollte ich lieber lassen</a:t>
            </a:r>
          </a:p>
          <a:p>
            <a:endParaRPr lang="de-DE" sz="2000"/>
          </a:p>
          <a:p>
            <a:r>
              <a:rPr lang="de-DE" sz="2000"/>
              <a:t>…sollte ich lieber anders dosieren – zum Wohl BEIDER</a:t>
            </a:r>
          </a:p>
          <a:p>
            <a:endParaRPr lang="de-DE" sz="2000"/>
          </a:p>
          <a:p>
            <a:endParaRPr lang="de-DE" sz="2000"/>
          </a:p>
          <a:p>
            <a:endParaRPr lang="de-DE" sz="2000"/>
          </a:p>
          <a:p>
            <a:pPr marL="152400" indent="0">
              <a:buNone/>
            </a:pPr>
            <a:endParaRPr lang="de-DE" sz="2000"/>
          </a:p>
        </p:txBody>
      </p:sp>
    </p:spTree>
    <p:extLst>
      <p:ext uri="{BB962C8B-B14F-4D97-AF65-F5344CB8AC3E}">
        <p14:creationId xmlns:p14="http://schemas.microsoft.com/office/powerpoint/2010/main" val="1673607839"/>
      </p:ext>
    </p:extLst>
  </p:cSld>
  <p:clrMapOvr>
    <a:masterClrMapping/>
  </p:clrMapOvr>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0DC958CBE3AE6419CB7DA23AE614FAF" ma:contentTypeVersion="10" ma:contentTypeDescription="Ein neues Dokument erstellen." ma:contentTypeScope="" ma:versionID="574375b947e4049ad6efd78731d5012e">
  <xsd:schema xmlns:xsd="http://www.w3.org/2001/XMLSchema" xmlns:xs="http://www.w3.org/2001/XMLSchema" xmlns:p="http://schemas.microsoft.com/office/2006/metadata/properties" xmlns:ns3="12f4f101-629e-4fd8-8a82-f38e48abd40a" xmlns:ns4="8910948f-477d-4e94-a921-567c2e523424" targetNamespace="http://schemas.microsoft.com/office/2006/metadata/properties" ma:root="true" ma:fieldsID="5a75368555deae51331302a09d5df7aa" ns3:_="" ns4:_="">
    <xsd:import namespace="12f4f101-629e-4fd8-8a82-f38e48abd40a"/>
    <xsd:import namespace="8910948f-477d-4e94-a921-567c2e5234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4f101-629e-4fd8-8a82-f38e48abd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10948f-477d-4e94-a921-567c2e52342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E22AB6-8CBC-4378-B96B-E89E358E9088}">
  <ds:schemaRefs>
    <ds:schemaRef ds:uri="http://schemas.microsoft.com/sharepoint/v3/contenttype/forms"/>
  </ds:schemaRefs>
</ds:datastoreItem>
</file>

<file path=customXml/itemProps2.xml><?xml version="1.0" encoding="utf-8"?>
<ds:datastoreItem xmlns:ds="http://schemas.openxmlformats.org/officeDocument/2006/customXml" ds:itemID="{5A31391A-E7E7-436E-9BEE-0A9622F9D3B4}">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9DEE8C67-80D2-491C-9A2C-599DA4AF3AD3}">
  <ds:schemaRefs>
    <ds:schemaRef ds:uri="12f4f101-629e-4fd8-8a82-f38e48abd40a"/>
    <ds:schemaRef ds:uri="8910948f-477d-4e94-a921-567c2e523424"/>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2895</Words>
  <Application>Microsoft Macintosh PowerPoint</Application>
  <PresentationFormat>Bildschirmpräsentation (16:9)</PresentationFormat>
  <Paragraphs>239</Paragraphs>
  <Slides>18</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Bebas Neue</vt:lpstr>
      <vt:lpstr>Calibri</vt:lpstr>
      <vt:lpstr>Didact Gothic</vt:lpstr>
      <vt:lpstr>Helvetica Neue</vt:lpstr>
      <vt:lpstr>Ink Free</vt:lpstr>
      <vt:lpstr>Sofia Sans Condensed</vt:lpstr>
      <vt:lpstr>Warm Palette Portfolio by Slidesgo</vt:lpstr>
      <vt:lpstr>Mit Weisheit Beziehungen gestalten</vt:lpstr>
      <vt:lpstr>Beziehungen</vt:lpstr>
      <vt:lpstr>Verschiedene Faktoren meiner Identität</vt:lpstr>
      <vt:lpstr>Meine Identität – verschiedene Faktoren</vt:lpstr>
      <vt:lpstr>Forts. Faktoren meiner Identität</vt:lpstr>
      <vt:lpstr>Gute Beziehungen pflegen</vt:lpstr>
      <vt:lpstr>Und noch ein Spruch</vt:lpstr>
      <vt:lpstr>Und noch ein Spruch</vt:lpstr>
      <vt:lpstr>Welche Beziehungen…?</vt:lpstr>
      <vt:lpstr>Gebet für den Frieden (Franz von Assisi)</vt:lpstr>
      <vt:lpstr>Röm 12: 21 das Böse mit Gutem überwinden</vt:lpstr>
      <vt:lpstr>Gottes Ideen im Miteinander</vt:lpstr>
      <vt:lpstr>Blickrichtung</vt:lpstr>
      <vt:lpstr>Und noch ein Spruch</vt:lpstr>
      <vt:lpstr>Befähigung – einander helfen</vt:lpstr>
      <vt:lpstr>PowerPoint-Präsentation</vt:lpstr>
      <vt:lpstr>Und noch ein Spruch</vt:lpstr>
      <vt:lpstr>Und noch ein Spruch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Palette Portfolio</dc:title>
  <dc:creator>Detlef Gerhard</dc:creator>
  <cp:lastModifiedBy>Detlef Gerhard</cp:lastModifiedBy>
  <cp:revision>2</cp:revision>
  <cp:lastPrinted>2026-02-23T11:01:29Z</cp:lastPrinted>
  <dcterms:modified xsi:type="dcterms:W3CDTF">2026-02-23T15:35:46Z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0x01010010DC958CBE3AE6419CB7DA23AE614FAF</vt:lpwstr>
  </property>
</Properties>
</file>