
<file path=[Content_Types].xml><?xml version="1.0" encoding="utf-8"?>
<Types xmlns="http://schemas.openxmlformats.org/package/2006/content-types">
  <Default Extension="emf" ContentType="image/x-emf"/>
  <Default Extension="jpeg" ContentType="image/jpeg"/>
  <Default Extension="jpg" ContentType="image/jpeg"/>
  <Default Extension="jpg!d"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4"/>
  </p:sldMasterIdLst>
  <p:notesMasterIdLst>
    <p:notesMasterId r:id="rId27"/>
  </p:notesMasterIdLst>
  <p:handoutMasterIdLst>
    <p:handoutMasterId r:id="rId28"/>
  </p:handoutMasterIdLst>
  <p:sldIdLst>
    <p:sldId id="256" r:id="rId5"/>
    <p:sldId id="446" r:id="rId6"/>
    <p:sldId id="447" r:id="rId7"/>
    <p:sldId id="448" r:id="rId8"/>
    <p:sldId id="449" r:id="rId9"/>
    <p:sldId id="472" r:id="rId10"/>
    <p:sldId id="471" r:id="rId11"/>
    <p:sldId id="469" r:id="rId12"/>
    <p:sldId id="450" r:id="rId13"/>
    <p:sldId id="467" r:id="rId14"/>
    <p:sldId id="433" r:id="rId15"/>
    <p:sldId id="470" r:id="rId16"/>
    <p:sldId id="451" r:id="rId17"/>
    <p:sldId id="452" r:id="rId18"/>
    <p:sldId id="468" r:id="rId19"/>
    <p:sldId id="466" r:id="rId20"/>
    <p:sldId id="454" r:id="rId21"/>
    <p:sldId id="455" r:id="rId22"/>
    <p:sldId id="456" r:id="rId23"/>
    <p:sldId id="457" r:id="rId24"/>
    <p:sldId id="458" r:id="rId25"/>
    <p:sldId id="459" r:id="rId26"/>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3D66B8-4CED-465C-AC53-BAB0D74189F7}">
  <a:tblStyle styleId="{3C3D66B8-4CED-465C-AC53-BAB0D74189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57261F-53B7-4AF7-A75A-F2D1D3FE596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9041" autoAdjust="0"/>
  </p:normalViewPr>
  <p:slideViewPr>
    <p:cSldViewPr snapToGrid="0">
      <p:cViewPr varScale="1">
        <p:scale>
          <a:sx n="114" d="100"/>
          <a:sy n="114" d="100"/>
        </p:scale>
        <p:origin x="2104" y="176"/>
      </p:cViewPr>
      <p:guideLst/>
    </p:cSldViewPr>
  </p:slideViewPr>
  <p:notesTextViewPr>
    <p:cViewPr>
      <p:scale>
        <a:sx n="1" d="1"/>
        <a:sy n="1" d="1"/>
      </p:scale>
      <p:origin x="0" y="0"/>
    </p:cViewPr>
  </p:notesTextViewPr>
  <p:sorterViewPr>
    <p:cViewPr>
      <p:scale>
        <a:sx n="100" d="100"/>
        <a:sy n="100" d="100"/>
      </p:scale>
      <p:origin x="0" y="-133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E54C3F-79C6-45B7-8FAD-C5D8E8821EC4}" type="datetimeFigureOut">
              <a:rPr lang="de-DE" smtClean="0"/>
              <a:t>25.02.26</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2C0EA27-650F-4435-81AA-61587D60E2F8}" type="slidenum">
              <a:rPr lang="de-DE" smtClean="0"/>
              <a:t>‹Nr.›</a:t>
            </a:fld>
            <a:endParaRPr lang="de-DE"/>
          </a:p>
        </p:txBody>
      </p:sp>
    </p:spTree>
    <p:extLst>
      <p:ext uri="{BB962C8B-B14F-4D97-AF65-F5344CB8AC3E}">
        <p14:creationId xmlns:p14="http://schemas.microsoft.com/office/powerpoint/2010/main" val="1421666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400" b="1" dirty="0"/>
              <a:t>Resilienz bezeichnen viele als eine Art seelische Widerstandskraft.</a:t>
            </a:r>
          </a:p>
          <a:p>
            <a:pPr marL="0" lvl="0" indent="0" algn="l" rtl="0">
              <a:spcBef>
                <a:spcPts val="0"/>
              </a:spcBef>
              <a:spcAft>
                <a:spcPts val="0"/>
              </a:spcAft>
              <a:buNone/>
            </a:pPr>
            <a:endParaRPr lang="de-DE" sz="1400" b="1" dirty="0"/>
          </a:p>
          <a:p>
            <a:pPr marL="0" lvl="0" indent="0" algn="l" rtl="0">
              <a:spcBef>
                <a:spcPts val="0"/>
              </a:spcBef>
              <a:spcAft>
                <a:spcPts val="0"/>
              </a:spcAft>
              <a:buNone/>
            </a:pPr>
            <a:r>
              <a:rPr lang="de-DE" sz="1400" b="0" dirty="0"/>
              <a:t>Eigentlich kommt der Begriff aus der Materialkunde und beschreibt das Phänomen, das Stoff nach einer Verformung wieder in Ihre Ausgangslage zurückkehren können.</a:t>
            </a:r>
          </a:p>
          <a:p>
            <a:pPr marL="0" lvl="0" indent="0" algn="l" rtl="0">
              <a:spcBef>
                <a:spcPts val="0"/>
              </a:spcBef>
              <a:spcAft>
                <a:spcPts val="0"/>
              </a:spcAft>
              <a:buNone/>
            </a:pPr>
            <a:endParaRPr lang="de-DE" sz="1400" b="0" dirty="0"/>
          </a:p>
          <a:p>
            <a:pPr marL="0" lvl="0" indent="0" algn="l" rtl="0">
              <a:spcBef>
                <a:spcPts val="0"/>
              </a:spcBef>
              <a:spcAft>
                <a:spcPts val="0"/>
              </a:spcAft>
              <a:buNone/>
            </a:pPr>
            <a:r>
              <a:rPr lang="de-DE" sz="1400" b="0" dirty="0"/>
              <a:t>z.B.  Schwamm</a:t>
            </a:r>
          </a:p>
          <a:p>
            <a:pPr marL="0" lvl="0" indent="0" algn="l" rtl="0">
              <a:spcBef>
                <a:spcPts val="0"/>
              </a:spcBef>
              <a:spcAft>
                <a:spcPts val="0"/>
              </a:spcAft>
              <a:buNone/>
            </a:pPr>
            <a:endParaRPr lang="de-DE" sz="1400" b="0" dirty="0"/>
          </a:p>
          <a:p>
            <a:pPr marL="0" lvl="0" indent="0" algn="l" rtl="0">
              <a:spcBef>
                <a:spcPts val="0"/>
              </a:spcBef>
              <a:spcAft>
                <a:spcPts val="0"/>
              </a:spcAft>
              <a:buNone/>
            </a:pPr>
            <a:r>
              <a:rPr lang="de-DE" sz="1400" b="0" dirty="0"/>
              <a:t>So auch in der </a:t>
            </a:r>
            <a:r>
              <a:rPr lang="de-DE" sz="1400" b="0" dirty="0" err="1"/>
              <a:t>Psycholgie</a:t>
            </a:r>
            <a:r>
              <a:rPr lang="de-DE" sz="1400" b="0" dirty="0"/>
              <a:t>. Dort meint es eine psychische Gesundheit trotz widriger Lebensumstände aufrechterhalten zu können  oder zurückgewinnen können.</a:t>
            </a:r>
          </a:p>
          <a:p>
            <a:pPr marL="0" lvl="0" indent="0" algn="l" rtl="0">
              <a:spcBef>
                <a:spcPts val="0"/>
              </a:spcBef>
              <a:spcAft>
                <a:spcPts val="0"/>
              </a:spcAft>
              <a:buNone/>
            </a:pPr>
            <a:endParaRPr lang="de-DE" sz="1400" b="0" dirty="0"/>
          </a:p>
          <a:p>
            <a:pPr marL="0" lvl="0" indent="0" algn="l" rtl="0">
              <a:spcBef>
                <a:spcPts val="0"/>
              </a:spcBef>
              <a:spcAft>
                <a:spcPts val="0"/>
              </a:spcAft>
              <a:buNone/>
            </a:pPr>
            <a:r>
              <a:rPr lang="de-DE" sz="1400" b="0" dirty="0"/>
              <a:t>Die Kunst der Krisenbewältigung ist eine sehr individuelle Angelegenheit.</a:t>
            </a:r>
          </a:p>
          <a:p>
            <a:pPr marL="0" lvl="0" indent="0" algn="l" rtl="0">
              <a:spcBef>
                <a:spcPts val="0"/>
              </a:spcBef>
              <a:spcAft>
                <a:spcPts val="0"/>
              </a:spcAft>
              <a:buNone/>
            </a:pPr>
            <a:r>
              <a:rPr lang="de-DE" sz="1400" b="0" dirty="0"/>
              <a:t>Unterschiedliche Faktoren spielen eine Rolle, wie auch Freunde, Werte, Glaubensvorstellungen.</a:t>
            </a:r>
          </a:p>
          <a:p>
            <a:pPr marL="0" lvl="0" indent="0" algn="l" rtl="0">
              <a:spcBef>
                <a:spcPts val="0"/>
              </a:spcBef>
              <a:spcAft>
                <a:spcPts val="0"/>
              </a:spcAft>
              <a:buNone/>
            </a:pPr>
            <a:r>
              <a:rPr lang="de-DE" sz="1400" b="0" dirty="0"/>
              <a:t>Aber Resilienz ist lernbar.</a:t>
            </a:r>
          </a:p>
          <a:p>
            <a:pPr marL="0" lvl="0" indent="0" algn="l" rtl="0">
              <a:spcBef>
                <a:spcPts val="0"/>
              </a:spcBef>
              <a:spcAft>
                <a:spcPts val="0"/>
              </a:spcAft>
              <a:buNone/>
            </a:pPr>
            <a:r>
              <a:rPr lang="de-DE" sz="1400" b="0" dirty="0"/>
              <a:t>Kurz zusammengefasst meint es dann: sich mit seinem Leben dem Licht Gottes stellen und seiner Spur zu folgen.</a:t>
            </a:r>
          </a:p>
          <a:p>
            <a:pPr marL="0" lvl="0" indent="0" algn="l" rtl="0">
              <a:spcBef>
                <a:spcPts val="0"/>
              </a:spcBef>
              <a:spcAft>
                <a:spcPts val="0"/>
              </a:spcAft>
              <a:buNone/>
            </a:pPr>
            <a:endParaRPr lang="de-DE" sz="1400"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Den Blick auf die Zukunft richten und sicherstellen, dass Gott die Mitte bleibt</a:t>
            </a:r>
          </a:p>
          <a:p>
            <a:pPr marL="0" lvl="0" indent="0" algn="l" rtl="0">
              <a:spcBef>
                <a:spcPts val="0"/>
              </a:spcBef>
              <a:spcAft>
                <a:spcPts val="0"/>
              </a:spcAft>
              <a:buNone/>
            </a:pPr>
            <a:r>
              <a:rPr lang="de-DE" sz="1400" b="0" dirty="0"/>
              <a:t>Vor allem sehen resiliente Menschen auch in kritischen Situationen auch ein Entwicklungspotenzial und versuchen dem, was da gerade geschieht einen Sinn zu geben.</a:t>
            </a:r>
          </a:p>
          <a:p>
            <a:pPr marL="0" lvl="0" indent="0" algn="l" rtl="0">
              <a:spcBef>
                <a:spcPts val="0"/>
              </a:spcBef>
              <a:spcAft>
                <a:spcPts val="0"/>
              </a:spcAft>
              <a:buNone/>
            </a:pPr>
            <a:r>
              <a:rPr lang="de-DE" sz="1400" b="0" dirty="0"/>
              <a:t>- Nicht in der Passivität zu verharren, sondern früh danach suchen, wie man eine Situation positiv verändern kann. Sich nicht von den Umständen wehrlos vereinnahmen zu lassen und den Blick auf die Zukunft richten und beginnen den Alltag zu gestalten.</a:t>
            </a:r>
          </a:p>
          <a:p>
            <a:endParaRPr lang="de-DE" dirty="0"/>
          </a:p>
        </p:txBody>
      </p:sp>
    </p:spTree>
    <p:extLst>
      <p:ext uri="{BB962C8B-B14F-4D97-AF65-F5344CB8AC3E}">
        <p14:creationId xmlns:p14="http://schemas.microsoft.com/office/powerpoint/2010/main" val="37269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3 Grundbedürfnisse : geliebt werden, dazugehören, Bedeutung haben</a:t>
            </a:r>
          </a:p>
          <a:p>
            <a:endParaRPr lang="de-DE" sz="1400" dirty="0"/>
          </a:p>
          <a:p>
            <a:r>
              <a:rPr lang="de-DE" sz="1400" dirty="0"/>
              <a:t>Das bekommen wir bei Jesus.</a:t>
            </a:r>
          </a:p>
          <a:p>
            <a:r>
              <a:rPr lang="de-DE" sz="1400" dirty="0"/>
              <a:t>Geliebt werden. </a:t>
            </a:r>
            <a:r>
              <a:rPr lang="de-DE" sz="1400" dirty="0" err="1"/>
              <a:t>Joh</a:t>
            </a:r>
            <a:r>
              <a:rPr lang="de-DE" sz="1400" dirty="0"/>
              <a:t> 15: 13    niemand hat größere Liebe</a:t>
            </a:r>
          </a:p>
          <a:p>
            <a:r>
              <a:rPr lang="de-DE" sz="1400" dirty="0"/>
              <a:t>Dazugehören:  </a:t>
            </a:r>
            <a:r>
              <a:rPr lang="de-DE" sz="1400" dirty="0" err="1"/>
              <a:t>Joh</a:t>
            </a:r>
            <a:r>
              <a:rPr lang="de-DE" sz="1400" dirty="0"/>
              <a:t> 1:12. die ihn aufnahmen zur Familie Gottes gehören</a:t>
            </a:r>
          </a:p>
          <a:p>
            <a:r>
              <a:rPr lang="de-DE" sz="1400" dirty="0"/>
              <a:t>Bedeutung haben: Gott baut dich mit deiner Begabung in sein Reich ein.</a:t>
            </a:r>
          </a:p>
        </p:txBody>
      </p:sp>
    </p:spTree>
    <p:extLst>
      <p:ext uri="{BB962C8B-B14F-4D97-AF65-F5344CB8AC3E}">
        <p14:creationId xmlns:p14="http://schemas.microsoft.com/office/powerpoint/2010/main" val="341278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Nicht in den falschen Bus einsteigen</a:t>
            </a:r>
          </a:p>
        </p:txBody>
      </p:sp>
    </p:spTree>
    <p:extLst>
      <p:ext uri="{BB962C8B-B14F-4D97-AF65-F5344CB8AC3E}">
        <p14:creationId xmlns:p14="http://schemas.microsoft.com/office/powerpoint/2010/main" val="70651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r>
              <a:rPr lang="de" sz="1400" baseline="0" dirty="0"/>
              <a:t>Nicht vom Opfer zum Täter werden- vom Verletzten zum </a:t>
            </a:r>
            <a:r>
              <a:rPr lang="de" sz="1400" baseline="0" dirty="0" err="1"/>
              <a:t>Verletzer</a:t>
            </a:r>
            <a:endParaRPr lang="de" sz="1400" baseline="0" dirty="0"/>
          </a:p>
          <a:p>
            <a:pPr lvl="0" rtl="0"/>
            <a:r>
              <a:rPr lang="de" sz="1400" baseline="0" dirty="0"/>
              <a:t>Wir sind oft Ankläger und </a:t>
            </a:r>
            <a:r>
              <a:rPr lang="de" sz="1400" baseline="0" dirty="0" err="1"/>
              <a:t>richter</a:t>
            </a:r>
            <a:r>
              <a:rPr lang="de" sz="1400" baseline="0" dirty="0"/>
              <a:t> zugleich und haben </a:t>
            </a:r>
            <a:r>
              <a:rPr lang="de" sz="1400" baseline="0" dirty="0" err="1"/>
              <a:t>Idden</a:t>
            </a:r>
            <a:r>
              <a:rPr lang="de" sz="1400" baseline="0" dirty="0"/>
              <a:t>, welche Strafen der andere erleiden müsste, weil er uns in einer bestimmten Weise verletzt hat.</a:t>
            </a:r>
          </a:p>
          <a:p>
            <a:pPr lvl="0" rtl="0"/>
            <a:endParaRPr lang="de" sz="1400" baseline="0" dirty="0"/>
          </a:p>
          <a:p>
            <a:pPr lvl="0" rtl="0"/>
            <a:r>
              <a:rPr lang="de" sz="1400" baseline="0" dirty="0"/>
              <a:t>Stein im Schuh- man läuft weiter, bis man doch irgendwann anhält und ihn rausholt</a:t>
            </a:r>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13</a:t>
            </a:fld>
            <a:endParaRPr/>
          </a:p>
        </p:txBody>
      </p:sp>
    </p:spTree>
    <p:extLst>
      <p:ext uri="{BB962C8B-B14F-4D97-AF65-F5344CB8AC3E}">
        <p14:creationId xmlns:p14="http://schemas.microsoft.com/office/powerpoint/2010/main" val="278979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endParaRPr lang="de" baseline="0" dirty="0"/>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14</a:t>
            </a:fld>
            <a:endParaRPr/>
          </a:p>
        </p:txBody>
      </p:sp>
    </p:spTree>
    <p:extLst>
      <p:ext uri="{BB962C8B-B14F-4D97-AF65-F5344CB8AC3E}">
        <p14:creationId xmlns:p14="http://schemas.microsoft.com/office/powerpoint/2010/main" val="240461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Gott mag dich auf einem anderen Weg geführt haben, als du es dir vorgestellt hast, aber er weiß, wie er dich an sein Ziel führt.</a:t>
            </a:r>
          </a:p>
        </p:txBody>
      </p:sp>
    </p:spTree>
    <p:extLst>
      <p:ext uri="{BB962C8B-B14F-4D97-AF65-F5344CB8AC3E}">
        <p14:creationId xmlns:p14="http://schemas.microsoft.com/office/powerpoint/2010/main" val="104248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158750" indent="0">
              <a:buNone/>
            </a:pPr>
            <a:r>
              <a:rPr lang="de-DE" dirty="0"/>
              <a:t>Göttliche Hinweise für gelingendes Leben.</a:t>
            </a:r>
          </a:p>
          <a:p>
            <a:pPr marL="158750" indent="0">
              <a:buNone/>
            </a:pPr>
            <a:r>
              <a:rPr lang="de-DE" dirty="0"/>
              <a:t>Viele Sprüche erschließen sich mir</a:t>
            </a:r>
            <a:r>
              <a:rPr lang="de-DE" baseline="0" dirty="0"/>
              <a:t> auch nicht im Detail- aber viele Tipps sind klar und praktisch, dazu lebensfördernd.</a:t>
            </a:r>
          </a:p>
          <a:p>
            <a:pPr marL="158750" indent="0">
              <a:buNone/>
            </a:pPr>
            <a:r>
              <a:rPr lang="de-DE" baseline="0" dirty="0"/>
              <a:t>So konzentrieren wir uns auf die Dinge, die klar sind- das ist eh schon genug.</a:t>
            </a:r>
          </a:p>
          <a:p>
            <a:endParaRPr lang="de-DE" dirty="0"/>
          </a:p>
          <a:p>
            <a:pPr marL="158750" indent="0">
              <a:buNone/>
            </a:pPr>
            <a:r>
              <a:rPr lang="de-DE" dirty="0"/>
              <a:t>Die Sprüche </a:t>
            </a:r>
            <a:r>
              <a:rPr lang="de-DE" baseline="0" dirty="0"/>
              <a:t>positiv formuliert :  Wie das Leben gelingen kann und soll. (keine Moralpredigt, sondern ein Angebot.)</a:t>
            </a:r>
          </a:p>
          <a:p>
            <a:pPr marL="158750" indent="0">
              <a:buNone/>
            </a:pPr>
            <a:r>
              <a:rPr lang="de-DE" baseline="0" dirty="0"/>
              <a:t>Die Sprüche negativ formuliert: Wie es nicht sein muss oder soll oder auch welche Konsequenzen falsches Verhalten hat.</a:t>
            </a:r>
          </a:p>
          <a:p>
            <a:pPr marL="158750" indent="0">
              <a:buNone/>
            </a:pPr>
            <a:r>
              <a:rPr lang="de-DE" baseline="0" dirty="0"/>
              <a:t>Weise ist, wer für sich abwägen kann, welcher Spur er dann im Leben folgt.  (ohne die Ausrede: „Nicht gewusst“)</a:t>
            </a:r>
          </a:p>
          <a:p>
            <a:endParaRPr lang="de-DE" baseline="0" dirty="0"/>
          </a:p>
          <a:p>
            <a:pPr marL="158750" indent="0">
              <a:buNone/>
            </a:pPr>
            <a:r>
              <a:rPr lang="de-DE" baseline="0" dirty="0"/>
              <a:t>Die Bibel will uns die eigentliche Quelle zur Lebensgestaltung sein.</a:t>
            </a:r>
          </a:p>
          <a:p>
            <a:endParaRPr lang="de-DE" baseline="0" dirty="0"/>
          </a:p>
          <a:p>
            <a:pPr marL="158750" indent="0">
              <a:buNone/>
            </a:pPr>
            <a:r>
              <a:rPr lang="de-DE" b="1" baseline="0" dirty="0"/>
              <a:t>Falscher/verdreckter Treibstoff hat fatale Auswirkungen auf den Motor!</a:t>
            </a:r>
            <a:endParaRPr lang="de-DE" b="1" dirty="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934019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4dda1946d_6_3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4dda1946d_6_33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endParaRPr lang="de-DE" dirty="0"/>
          </a:p>
          <a:p>
            <a:r>
              <a:rPr lang="de-DE" dirty="0" err="1"/>
              <a:t>Spr</a:t>
            </a:r>
            <a:r>
              <a:rPr lang="de-DE" dirty="0"/>
              <a:t> 15: 1 Eine freundliche</a:t>
            </a:r>
            <a:r>
              <a:rPr lang="de-DE" baseline="0" dirty="0"/>
              <a:t> Antwort besänftigt den Zorn, kränkende Worte erregen ihn. Die Worte eines weisen Menschen helfen zur Erkenntnis….Freundliche Worte schenken Leben…</a:t>
            </a:r>
          </a:p>
          <a:p>
            <a:r>
              <a:rPr lang="de-DE" baseline="0" dirty="0" err="1"/>
              <a:t>Spr</a:t>
            </a:r>
            <a:r>
              <a:rPr lang="de-DE" baseline="0" dirty="0"/>
              <a:t> 18: 20 Worte sättigen die Seele wie Speise den Magen; das rechte Wort aus dem Mund eines Menschen stillt alle Wünsche</a:t>
            </a:r>
            <a:endParaRPr lang="de-DE" dirty="0"/>
          </a:p>
          <a:p>
            <a:r>
              <a:rPr lang="de-DE" dirty="0" err="1"/>
              <a:t>Spr</a:t>
            </a:r>
            <a:r>
              <a:rPr lang="de-DE" dirty="0"/>
              <a:t> 10: 19  Rede nicht zu viel, denn das führt zur Sünde.   Jak 3</a:t>
            </a:r>
          </a:p>
          <a:p>
            <a:r>
              <a:rPr lang="de-DE" dirty="0" err="1"/>
              <a:t>Spr</a:t>
            </a:r>
            <a:r>
              <a:rPr lang="de-DE" dirty="0"/>
              <a:t> 12: 17  Ein ehrlicher</a:t>
            </a:r>
            <a:r>
              <a:rPr lang="de-DE" baseline="0" dirty="0"/>
              <a:t> Zeuge spricht die Wahrheit, ein falscher Zeuge verbreitet Lügen</a:t>
            </a:r>
          </a:p>
          <a:p>
            <a:r>
              <a:rPr lang="de-DE" baseline="0" dirty="0" err="1"/>
              <a:t>Spr</a:t>
            </a:r>
            <a:r>
              <a:rPr lang="de-DE" baseline="0" dirty="0"/>
              <a:t> 12: 18  Wer unüberlegt redet, der verletzt andere, die Worte der Weisen sind wir Balsam</a:t>
            </a:r>
          </a:p>
          <a:p>
            <a:r>
              <a:rPr lang="de-DE" baseline="0" dirty="0" err="1"/>
              <a:t>Spr</a:t>
            </a:r>
            <a:r>
              <a:rPr lang="de-DE" baseline="0" dirty="0"/>
              <a:t> 18: 13 Welche Schande, welche Dummheit, einen Rat zu erteilen, bevor man die Hintergründe kennt.  (ZUHÖREN!)</a:t>
            </a:r>
          </a:p>
          <a:p>
            <a:r>
              <a:rPr lang="de-DE" baseline="0" dirty="0" err="1"/>
              <a:t>Spr</a:t>
            </a:r>
            <a:r>
              <a:rPr lang="de-DE" baseline="0" dirty="0"/>
              <a:t> 17: 28 Selbst einen Narren hält man für weise, wenn er schweigt; solange er den Mund nicht aufmacht, scheint er klug zu sein</a:t>
            </a:r>
          </a:p>
          <a:p>
            <a:r>
              <a:rPr lang="de-DE" baseline="0" dirty="0" err="1"/>
              <a:t>Spr</a:t>
            </a:r>
            <a:r>
              <a:rPr lang="de-DE" baseline="0" dirty="0"/>
              <a:t> 20: 19 Wer klatscht, plaudert auch Geheimnisse aus, deshalb triff dich nicht mit Leuten, die zu viel reden.</a:t>
            </a:r>
            <a:endParaRPr lang="de-DE" dirty="0"/>
          </a:p>
          <a:p>
            <a:endParaRPr lang="de-DE" dirty="0"/>
          </a:p>
          <a:p>
            <a:pPr marL="158750" indent="0">
              <a:buNone/>
            </a:pPr>
            <a:r>
              <a:rPr lang="de-DE" dirty="0"/>
              <a:t>Gutes Reden</a:t>
            </a:r>
            <a:r>
              <a:rPr lang="de-DE" baseline="0" dirty="0"/>
              <a:t> lichtet den Nebel in Menschen und Leute bekommen neue Hoffnung. Es entstehen oft Lösungen für Probleme.</a:t>
            </a:r>
          </a:p>
          <a:p>
            <a:endParaRPr lang="de-DE" baseline="0" dirty="0"/>
          </a:p>
          <a:p>
            <a:pPr marL="158750" indent="0">
              <a:buNone/>
            </a:pPr>
            <a:r>
              <a:rPr lang="de-DE" baseline="0" dirty="0"/>
              <a:t>Wir sind erst dann weise, wenn uns die Macht der Worte klar ist.  Jak 3: 2 ff</a:t>
            </a:r>
          </a:p>
          <a:p>
            <a:endParaRPr lang="de-DE" baseline="0" dirty="0"/>
          </a:p>
          <a:p>
            <a:r>
              <a:rPr lang="de-DE" baseline="0" dirty="0"/>
              <a:t>Kleine Risse im Damm erkennen und reparieren, bevor der Damm Löcher reißt und viele Unschuldige unter den Wassermassen begraben werden.</a:t>
            </a:r>
          </a:p>
          <a:p>
            <a:r>
              <a:rPr lang="de-DE" baseline="0" dirty="0"/>
              <a:t>Narben sind Zeichen woher wir kommen, aber nicht, wohin wir gehen. (Dinge heilen, aber es wird nicht mehr so ein wie vorher.) Verletzung vermeiden.</a:t>
            </a:r>
          </a:p>
          <a:p>
            <a:endParaRPr lang="de-DE" b="1" baseline="0" dirty="0"/>
          </a:p>
          <a:p>
            <a:r>
              <a:rPr lang="de-DE" b="1" baseline="0" dirty="0"/>
              <a:t>Wenn Liebe in unserem Herzen ist, wird sie auch über die Lippen kommen  </a:t>
            </a:r>
            <a:r>
              <a:rPr lang="de-DE" b="1" baseline="0" dirty="0" err="1"/>
              <a:t>Mt</a:t>
            </a:r>
            <a:r>
              <a:rPr lang="de-DE" b="1" baseline="0" dirty="0"/>
              <a:t> 12: 34   wessen das Herz voll ist…</a:t>
            </a:r>
          </a:p>
          <a:p>
            <a:endParaRPr lang="de-DE" baseline="0" dirty="0"/>
          </a:p>
          <a:p>
            <a:r>
              <a:rPr lang="de-DE" baseline="0" dirty="0"/>
              <a:t>Worte haben Macht. Sie können aufbauen oder zerstören- erheben oder erniedrigen – heilen oder verletzen. (Wo hast du etwas davon erlebt?</a:t>
            </a:r>
          </a:p>
          <a:p>
            <a:r>
              <a:rPr lang="de-DE" baseline="0" dirty="0"/>
              <a:t>Wir haben die Fähigkeit, durch unsere Worte positive und negative Konsequenzen hervorzurufen. Viele Worte- viele Konsequenzen.</a:t>
            </a:r>
          </a:p>
          <a:p>
            <a:r>
              <a:rPr lang="de-DE" baseline="0" dirty="0"/>
              <a:t>Beziehungen werden dadurch in verschiedene Richtungen gestaltet. Wer seine Worte weise wählt, auf den wird freundliches Verhalten zurückfallen.</a:t>
            </a:r>
          </a:p>
          <a:p>
            <a:r>
              <a:rPr lang="de-DE" baseline="0" dirty="0"/>
              <a:t>Kol 4: 6  - </a:t>
            </a:r>
            <a:r>
              <a:rPr lang="de-DE" baseline="0" dirty="0" err="1"/>
              <a:t>Mt</a:t>
            </a:r>
            <a:r>
              <a:rPr lang="de-DE" baseline="0" dirty="0"/>
              <a:t> 15: 11+18   Worte auch als Signale unserer Herzen wahrnehmen: was geben diese über den Zustand preis?</a:t>
            </a:r>
            <a:endParaRPr lang="de-DE"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85760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903349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07675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r>
              <a:rPr lang="de" sz="1400" baseline="0" dirty="0" err="1"/>
              <a:t>Spr</a:t>
            </a:r>
            <a:r>
              <a:rPr lang="de" sz="1400" baseline="0" dirty="0"/>
              <a:t> 24: 10   Offensichtlich wird es, wenn es eng wird. Milchtüte – was kommt raus, wenn du unter Druck gerätst?</a:t>
            </a:r>
          </a:p>
          <a:p>
            <a:pPr lvl="0" rtl="0"/>
            <a:endParaRPr lang="de" sz="1400" baseline="0" dirty="0"/>
          </a:p>
          <a:p>
            <a:pPr lvl="0" rtl="0"/>
            <a:r>
              <a:rPr lang="de" sz="1400" baseline="0" dirty="0" err="1"/>
              <a:t>Kentsugi</a:t>
            </a:r>
            <a:r>
              <a:rPr lang="de" sz="1400" baseline="0" dirty="0"/>
              <a:t>: eine traditionelle japanische Reparaturmethode für Keramik. </a:t>
            </a:r>
            <a:r>
              <a:rPr lang="de" sz="1400" baseline="0" dirty="0" err="1"/>
              <a:t>Urushi</a:t>
            </a:r>
            <a:r>
              <a:rPr lang="de" sz="1400" baseline="0" dirty="0"/>
              <a:t> Lack wird mit </a:t>
            </a:r>
            <a:r>
              <a:rPr lang="de" sz="1400" baseline="0" dirty="0" err="1"/>
              <a:t>Kittmasse</a:t>
            </a:r>
            <a:r>
              <a:rPr lang="de" sz="1400" baseline="0" dirty="0"/>
              <a:t> und Gold verfeinert. </a:t>
            </a:r>
          </a:p>
          <a:p>
            <a:pPr lvl="0" rtl="0"/>
            <a:r>
              <a:rPr lang="de" sz="1400" baseline="0" dirty="0"/>
              <a:t>Fazit: </a:t>
            </a:r>
            <a:r>
              <a:rPr lang="de" sz="1400" baseline="0" dirty="0" err="1"/>
              <a:t>Zerbruch</a:t>
            </a:r>
            <a:r>
              <a:rPr lang="de" sz="1400" baseline="0" dirty="0"/>
              <a:t> ist nicht das Ende, sondern ein noch wertvoller Neuanfang</a:t>
            </a:r>
          </a:p>
          <a:p>
            <a:pPr lvl="0" rtl="0"/>
            <a:r>
              <a:rPr lang="de" sz="1400" baseline="0" dirty="0"/>
              <a:t>So auch bei uns – die Niederlagen können ein großer Zugewinn für unsere persönliche Reife sein.</a:t>
            </a:r>
          </a:p>
          <a:p>
            <a:pPr lvl="0" rtl="0"/>
            <a:endParaRPr lang="de" sz="1400" baseline="0" dirty="0"/>
          </a:p>
          <a:p>
            <a:pPr lvl="0" rtl="0"/>
            <a:r>
              <a:rPr lang="de" sz="1400" baseline="0" dirty="0"/>
              <a:t>Die Bruchstellen unseres Lebens machen nicht unsere Identität aus, auch wenn Menschen uns darauf festlegen wollen.</a:t>
            </a:r>
          </a:p>
          <a:p>
            <a:pPr lvl="0" rtl="0"/>
            <a:r>
              <a:rPr lang="de" sz="1400" baseline="0" dirty="0"/>
              <a:t>Das ist doch der, bei dem das passiert ist… der sich getrennt hat, der straffällig geworden ist…</a:t>
            </a:r>
          </a:p>
          <a:p>
            <a:pPr lvl="0" rtl="0"/>
            <a:r>
              <a:rPr lang="de" sz="1400" baseline="0" dirty="0"/>
              <a:t>Lassen wir uns nicht von den Leuten darauf festlegen.</a:t>
            </a:r>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2</a:t>
            </a:fld>
            <a:endParaRPr/>
          </a:p>
        </p:txBody>
      </p:sp>
    </p:spTree>
    <p:extLst>
      <p:ext uri="{BB962C8B-B14F-4D97-AF65-F5344CB8AC3E}">
        <p14:creationId xmlns:p14="http://schemas.microsoft.com/office/powerpoint/2010/main" val="3992573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966262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495089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35594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r>
              <a:rPr lang="de" sz="1400" baseline="0" dirty="0"/>
              <a:t>In der Regel mögen wir die Dinge nicht, sind aber für unsere reife entscheidend wichtig.</a:t>
            </a:r>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3</a:t>
            </a:fld>
            <a:endParaRPr/>
          </a:p>
        </p:txBody>
      </p:sp>
    </p:spTree>
    <p:extLst>
      <p:ext uri="{BB962C8B-B14F-4D97-AF65-F5344CB8AC3E}">
        <p14:creationId xmlns:p14="http://schemas.microsoft.com/office/powerpoint/2010/main" val="114607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endParaRPr lang="de" baseline="0" dirty="0"/>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4</a:t>
            </a:fld>
            <a:endParaRPr/>
          </a:p>
        </p:txBody>
      </p:sp>
    </p:spTree>
    <p:extLst>
      <p:ext uri="{BB962C8B-B14F-4D97-AF65-F5344CB8AC3E}">
        <p14:creationId xmlns:p14="http://schemas.microsoft.com/office/powerpoint/2010/main" val="345534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endParaRPr lang="de" baseline="0" dirty="0"/>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5</a:t>
            </a:fld>
            <a:endParaRPr/>
          </a:p>
        </p:txBody>
      </p:sp>
    </p:spTree>
    <p:extLst>
      <p:ext uri="{BB962C8B-B14F-4D97-AF65-F5344CB8AC3E}">
        <p14:creationId xmlns:p14="http://schemas.microsoft.com/office/powerpoint/2010/main" val="427082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51972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72864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47029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pPr lvl="0" rtl="0"/>
            <a:endParaRPr lang="de" baseline="0" dirty="0"/>
          </a:p>
        </p:txBody>
      </p:sp>
      <p:sp>
        <p:nvSpPr>
          <p:cNvPr id="4" name="Foliennummernplatzhalter 3"/>
          <p:cNvSpPr txBox="1">
            <a:spLocks noGrp="1"/>
          </p:cNvSpPr>
          <p:nvPr>
            <p:ph type="sldNum" sz="quarter" idx="10"/>
          </p:nvPr>
        </p:nvSpPr>
        <p:spPr>
          <a:prstGeom prst="rect">
            <a:avLst/>
          </a:prstGeom>
        </p:spPr>
        <p:txBody>
          <a:bodyPr/>
          <a:lstStyle>
            <a:lvl1pPr lvl="0" rtl="0">
              <a:defRPr/>
            </a:lvl1pPr>
          </a:lstStyle>
          <a:p>
            <a:fld id="{8B38DBA3-52F9-4AF4-A6A4-FA4D7DB2F99C}" type="slidenum">
              <a:t>9</a:t>
            </a:fld>
            <a:endParaRPr/>
          </a:p>
        </p:txBody>
      </p:sp>
    </p:spTree>
    <p:extLst>
      <p:ext uri="{BB962C8B-B14F-4D97-AF65-F5344CB8AC3E}">
        <p14:creationId xmlns:p14="http://schemas.microsoft.com/office/powerpoint/2010/main" val="170578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8" name="Google Shape;188;p15"/>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5"/>
          <p:cNvGrpSpPr/>
          <p:nvPr/>
        </p:nvGrpSpPr>
        <p:grpSpPr>
          <a:xfrm>
            <a:off x="8430765" y="1905728"/>
            <a:ext cx="1060142" cy="976068"/>
            <a:chOff x="6875165" y="845615"/>
            <a:chExt cx="1060142" cy="976068"/>
          </a:xfrm>
        </p:grpSpPr>
        <p:sp>
          <p:nvSpPr>
            <p:cNvPr id="190" name="Google Shape;190;p15"/>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5"/>
          <p:cNvSpPr/>
          <p:nvPr/>
        </p:nvSpPr>
        <p:spPr>
          <a:xfrm>
            <a:off x="-1256896" y="-101621"/>
            <a:ext cx="1970120" cy="2154484"/>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5"/>
          <p:cNvGrpSpPr/>
          <p:nvPr/>
        </p:nvGrpSpPr>
        <p:grpSpPr>
          <a:xfrm flipH="1">
            <a:off x="8295018" y="4361598"/>
            <a:ext cx="1783506" cy="2357113"/>
            <a:chOff x="4011150" y="1154025"/>
            <a:chExt cx="1139475" cy="1505950"/>
          </a:xfrm>
        </p:grpSpPr>
        <p:sp>
          <p:nvSpPr>
            <p:cNvPr id="194" name="Google Shape;194;p15"/>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5"/>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204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1" name="Google Shape;41;p5"/>
          <p:cNvSpPr txBox="1">
            <a:spLocks noGrp="1"/>
          </p:cNvSpPr>
          <p:nvPr>
            <p:ph type="subTitle" idx="1"/>
          </p:nvPr>
        </p:nvSpPr>
        <p:spPr>
          <a:xfrm>
            <a:off x="4781502" y="2799025"/>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965300" y="2799027"/>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965300"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4781504"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 name="Google Shape;45;p5"/>
          <p:cNvGrpSpPr/>
          <p:nvPr/>
        </p:nvGrpSpPr>
        <p:grpSpPr>
          <a:xfrm rot="10800000">
            <a:off x="-1418993" y="4056379"/>
            <a:ext cx="2444037" cy="1249438"/>
            <a:chOff x="6555850" y="2276550"/>
            <a:chExt cx="1553150" cy="794000"/>
          </a:xfrm>
        </p:grpSpPr>
        <p:sp>
          <p:nvSpPr>
            <p:cNvPr id="46" name="Google Shape;46;p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8100000">
            <a:off x="8011559" y="-610892"/>
            <a:ext cx="1707619" cy="1800077"/>
            <a:chOff x="4029000" y="-35100"/>
            <a:chExt cx="1219050" cy="1284925"/>
          </a:xfrm>
        </p:grpSpPr>
        <p:sp>
          <p:nvSpPr>
            <p:cNvPr id="49" name="Google Shape;49;p5"/>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463189" y="-552938"/>
            <a:ext cx="1289004"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50426" y="-13550"/>
            <a:ext cx="249862" cy="589262"/>
          </a:xfrm>
          <a:custGeom>
            <a:avLst/>
            <a:gdLst/>
            <a:ahLst/>
            <a:cxnLst/>
            <a:rect l="l" t="t" r="r" b="b"/>
            <a:pathLst>
              <a:path w="2292" h="5695" extrusionOk="0">
                <a:moveTo>
                  <a:pt x="968" y="524"/>
                </a:moveTo>
                <a:cubicBezTo>
                  <a:pt x="983" y="565"/>
                  <a:pt x="996" y="607"/>
                  <a:pt x="1007" y="650"/>
                </a:cubicBezTo>
                <a:cubicBezTo>
                  <a:pt x="1011" y="666"/>
                  <a:pt x="1014" y="682"/>
                  <a:pt x="1018" y="697"/>
                </a:cubicBezTo>
                <a:cubicBezTo>
                  <a:pt x="990" y="685"/>
                  <a:pt x="960" y="679"/>
                  <a:pt x="930" y="679"/>
                </a:cubicBezTo>
                <a:cubicBezTo>
                  <a:pt x="920" y="679"/>
                  <a:pt x="910" y="680"/>
                  <a:pt x="900" y="682"/>
                </a:cubicBezTo>
                <a:cubicBezTo>
                  <a:pt x="908" y="657"/>
                  <a:pt x="917" y="633"/>
                  <a:pt x="925" y="607"/>
                </a:cubicBezTo>
                <a:cubicBezTo>
                  <a:pt x="925" y="606"/>
                  <a:pt x="925" y="605"/>
                  <a:pt x="926" y="604"/>
                </a:cubicBezTo>
                <a:cubicBezTo>
                  <a:pt x="928" y="599"/>
                  <a:pt x="931" y="594"/>
                  <a:pt x="933" y="587"/>
                </a:cubicBezTo>
                <a:cubicBezTo>
                  <a:pt x="942" y="571"/>
                  <a:pt x="950" y="553"/>
                  <a:pt x="960" y="536"/>
                </a:cubicBezTo>
                <a:cubicBezTo>
                  <a:pt x="963" y="532"/>
                  <a:pt x="965" y="528"/>
                  <a:pt x="968" y="524"/>
                </a:cubicBezTo>
                <a:close/>
                <a:moveTo>
                  <a:pt x="464" y="4966"/>
                </a:moveTo>
                <a:cubicBezTo>
                  <a:pt x="502" y="4989"/>
                  <a:pt x="544" y="5002"/>
                  <a:pt x="588" y="5005"/>
                </a:cubicBezTo>
                <a:cubicBezTo>
                  <a:pt x="577" y="5019"/>
                  <a:pt x="567" y="5035"/>
                  <a:pt x="557" y="5050"/>
                </a:cubicBezTo>
                <a:cubicBezTo>
                  <a:pt x="523" y="5066"/>
                  <a:pt x="491" y="5088"/>
                  <a:pt x="466" y="5116"/>
                </a:cubicBezTo>
                <a:cubicBezTo>
                  <a:pt x="464" y="5108"/>
                  <a:pt x="464" y="5098"/>
                  <a:pt x="463" y="5093"/>
                </a:cubicBezTo>
                <a:cubicBezTo>
                  <a:pt x="462" y="5069"/>
                  <a:pt x="462" y="5044"/>
                  <a:pt x="462" y="5020"/>
                </a:cubicBezTo>
                <a:cubicBezTo>
                  <a:pt x="462" y="5002"/>
                  <a:pt x="464" y="4984"/>
                  <a:pt x="464" y="4966"/>
                </a:cubicBezTo>
                <a:close/>
                <a:moveTo>
                  <a:pt x="983" y="1"/>
                </a:moveTo>
                <a:cubicBezTo>
                  <a:pt x="946" y="1"/>
                  <a:pt x="910" y="6"/>
                  <a:pt x="873" y="16"/>
                </a:cubicBezTo>
                <a:cubicBezTo>
                  <a:pt x="747" y="52"/>
                  <a:pt x="648" y="141"/>
                  <a:pt x="578" y="248"/>
                </a:cubicBezTo>
                <a:cubicBezTo>
                  <a:pt x="523" y="257"/>
                  <a:pt x="482" y="305"/>
                  <a:pt x="481" y="360"/>
                </a:cubicBezTo>
                <a:cubicBezTo>
                  <a:pt x="479" y="392"/>
                  <a:pt x="477" y="423"/>
                  <a:pt x="475" y="454"/>
                </a:cubicBezTo>
                <a:cubicBezTo>
                  <a:pt x="385" y="673"/>
                  <a:pt x="340" y="919"/>
                  <a:pt x="312" y="1147"/>
                </a:cubicBezTo>
                <a:cubicBezTo>
                  <a:pt x="289" y="1342"/>
                  <a:pt x="276" y="1540"/>
                  <a:pt x="247" y="1730"/>
                </a:cubicBezTo>
                <a:cubicBezTo>
                  <a:pt x="214" y="1950"/>
                  <a:pt x="212" y="2170"/>
                  <a:pt x="220" y="2393"/>
                </a:cubicBezTo>
                <a:cubicBezTo>
                  <a:pt x="223" y="2476"/>
                  <a:pt x="226" y="2558"/>
                  <a:pt x="228" y="2641"/>
                </a:cubicBezTo>
                <a:cubicBezTo>
                  <a:pt x="213" y="2731"/>
                  <a:pt x="201" y="2823"/>
                  <a:pt x="196" y="2915"/>
                </a:cubicBezTo>
                <a:cubicBezTo>
                  <a:pt x="192" y="3020"/>
                  <a:pt x="200" y="3124"/>
                  <a:pt x="197" y="3230"/>
                </a:cubicBezTo>
                <a:cubicBezTo>
                  <a:pt x="195" y="3333"/>
                  <a:pt x="170" y="3429"/>
                  <a:pt x="150" y="3529"/>
                </a:cubicBezTo>
                <a:cubicBezTo>
                  <a:pt x="108" y="3738"/>
                  <a:pt x="115" y="3947"/>
                  <a:pt x="115" y="4160"/>
                </a:cubicBezTo>
                <a:cubicBezTo>
                  <a:pt x="113" y="4480"/>
                  <a:pt x="1" y="4791"/>
                  <a:pt x="16" y="5113"/>
                </a:cubicBezTo>
                <a:cubicBezTo>
                  <a:pt x="23" y="5274"/>
                  <a:pt x="63" y="5434"/>
                  <a:pt x="193" y="5541"/>
                </a:cubicBezTo>
                <a:cubicBezTo>
                  <a:pt x="327" y="5651"/>
                  <a:pt x="494" y="5684"/>
                  <a:pt x="664" y="5693"/>
                </a:cubicBezTo>
                <a:cubicBezTo>
                  <a:pt x="695" y="5694"/>
                  <a:pt x="726" y="5695"/>
                  <a:pt x="757" y="5695"/>
                </a:cubicBezTo>
                <a:cubicBezTo>
                  <a:pt x="1070" y="5695"/>
                  <a:pt x="1386" y="5625"/>
                  <a:pt x="1686" y="5542"/>
                </a:cubicBezTo>
                <a:cubicBezTo>
                  <a:pt x="1842" y="5499"/>
                  <a:pt x="2027" y="5462"/>
                  <a:pt x="2147" y="5344"/>
                </a:cubicBezTo>
                <a:cubicBezTo>
                  <a:pt x="2260" y="5232"/>
                  <a:pt x="2286" y="5080"/>
                  <a:pt x="2289" y="4927"/>
                </a:cubicBezTo>
                <a:cubicBezTo>
                  <a:pt x="2291" y="4718"/>
                  <a:pt x="2249" y="4513"/>
                  <a:pt x="2207" y="4310"/>
                </a:cubicBezTo>
                <a:cubicBezTo>
                  <a:pt x="2164" y="4106"/>
                  <a:pt x="2150" y="3923"/>
                  <a:pt x="2119" y="3710"/>
                </a:cubicBezTo>
                <a:cubicBezTo>
                  <a:pt x="2058" y="3291"/>
                  <a:pt x="1949" y="2882"/>
                  <a:pt x="1860" y="2469"/>
                </a:cubicBezTo>
                <a:cubicBezTo>
                  <a:pt x="1770" y="2053"/>
                  <a:pt x="1674" y="1637"/>
                  <a:pt x="1593" y="1220"/>
                </a:cubicBezTo>
                <a:cubicBezTo>
                  <a:pt x="1552" y="1013"/>
                  <a:pt x="1527" y="804"/>
                  <a:pt x="1484" y="598"/>
                </a:cubicBezTo>
                <a:cubicBezTo>
                  <a:pt x="1455" y="464"/>
                  <a:pt x="1415" y="322"/>
                  <a:pt x="1341" y="207"/>
                </a:cubicBezTo>
                <a:cubicBezTo>
                  <a:pt x="1261" y="82"/>
                  <a:pt x="1128" y="1"/>
                  <a:pt x="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26996" y="-13343"/>
            <a:ext cx="329007" cy="605196"/>
          </a:xfrm>
          <a:custGeom>
            <a:avLst/>
            <a:gdLst/>
            <a:ahLst/>
            <a:cxnLst/>
            <a:rect l="l" t="t" r="r" b="b"/>
            <a:pathLst>
              <a:path w="3018" h="5849" extrusionOk="0">
                <a:moveTo>
                  <a:pt x="1094" y="0"/>
                </a:moveTo>
                <a:cubicBezTo>
                  <a:pt x="972" y="0"/>
                  <a:pt x="849" y="48"/>
                  <a:pt x="755" y="130"/>
                </a:cubicBezTo>
                <a:cubicBezTo>
                  <a:pt x="729" y="153"/>
                  <a:pt x="704" y="179"/>
                  <a:pt x="683" y="207"/>
                </a:cubicBezTo>
                <a:cubicBezTo>
                  <a:pt x="360" y="252"/>
                  <a:pt x="162" y="627"/>
                  <a:pt x="91" y="912"/>
                </a:cubicBezTo>
                <a:cubicBezTo>
                  <a:pt x="6" y="1249"/>
                  <a:pt x="1" y="1617"/>
                  <a:pt x="23" y="1960"/>
                </a:cubicBezTo>
                <a:cubicBezTo>
                  <a:pt x="47" y="2318"/>
                  <a:pt x="106" y="2672"/>
                  <a:pt x="197" y="3019"/>
                </a:cubicBezTo>
                <a:cubicBezTo>
                  <a:pt x="284" y="3354"/>
                  <a:pt x="403" y="3678"/>
                  <a:pt x="520" y="4002"/>
                </a:cubicBezTo>
                <a:cubicBezTo>
                  <a:pt x="581" y="4170"/>
                  <a:pt x="642" y="4337"/>
                  <a:pt x="718" y="4498"/>
                </a:cubicBezTo>
                <a:cubicBezTo>
                  <a:pt x="791" y="4651"/>
                  <a:pt x="888" y="4786"/>
                  <a:pt x="977" y="4930"/>
                </a:cubicBezTo>
                <a:cubicBezTo>
                  <a:pt x="1075" y="5088"/>
                  <a:pt x="1167" y="5252"/>
                  <a:pt x="1284" y="5397"/>
                </a:cubicBezTo>
                <a:cubicBezTo>
                  <a:pt x="1370" y="5504"/>
                  <a:pt x="1488" y="5590"/>
                  <a:pt x="1607" y="5656"/>
                </a:cubicBezTo>
                <a:cubicBezTo>
                  <a:pt x="1791" y="5758"/>
                  <a:pt x="2027" y="5849"/>
                  <a:pt x="2252" y="5849"/>
                </a:cubicBezTo>
                <a:cubicBezTo>
                  <a:pt x="2326" y="5849"/>
                  <a:pt x="2399" y="5839"/>
                  <a:pt x="2468" y="5816"/>
                </a:cubicBezTo>
                <a:cubicBezTo>
                  <a:pt x="2958" y="5655"/>
                  <a:pt x="3017" y="5068"/>
                  <a:pt x="3016" y="4629"/>
                </a:cubicBezTo>
                <a:cubicBezTo>
                  <a:pt x="3015" y="4228"/>
                  <a:pt x="2963" y="3832"/>
                  <a:pt x="2877" y="3442"/>
                </a:cubicBezTo>
                <a:cubicBezTo>
                  <a:pt x="2860" y="3268"/>
                  <a:pt x="2834" y="3094"/>
                  <a:pt x="2803" y="2922"/>
                </a:cubicBezTo>
                <a:cubicBezTo>
                  <a:pt x="2746" y="2598"/>
                  <a:pt x="2661" y="2281"/>
                  <a:pt x="2550" y="1972"/>
                </a:cubicBezTo>
                <a:cubicBezTo>
                  <a:pt x="2432" y="1650"/>
                  <a:pt x="2275" y="1351"/>
                  <a:pt x="2101" y="1057"/>
                </a:cubicBezTo>
                <a:cubicBezTo>
                  <a:pt x="2000" y="887"/>
                  <a:pt x="1883" y="708"/>
                  <a:pt x="1741" y="556"/>
                </a:cubicBezTo>
                <a:cubicBezTo>
                  <a:pt x="1685" y="471"/>
                  <a:pt x="1622" y="391"/>
                  <a:pt x="1554" y="314"/>
                </a:cubicBezTo>
                <a:lnTo>
                  <a:pt x="1554" y="314"/>
                </a:lnTo>
                <a:lnTo>
                  <a:pt x="1556" y="317"/>
                </a:lnTo>
                <a:cubicBezTo>
                  <a:pt x="1555" y="316"/>
                  <a:pt x="1554" y="314"/>
                  <a:pt x="1553" y="313"/>
                </a:cubicBezTo>
                <a:cubicBezTo>
                  <a:pt x="1552" y="312"/>
                  <a:pt x="1552" y="312"/>
                  <a:pt x="1552" y="312"/>
                </a:cubicBezTo>
                <a:lnTo>
                  <a:pt x="1552" y="312"/>
                </a:lnTo>
                <a:cubicBezTo>
                  <a:pt x="1552" y="312"/>
                  <a:pt x="1552" y="312"/>
                  <a:pt x="1552" y="312"/>
                </a:cubicBezTo>
                <a:cubicBezTo>
                  <a:pt x="1552" y="312"/>
                  <a:pt x="1552" y="312"/>
                  <a:pt x="1552" y="312"/>
                </a:cubicBezTo>
                <a:cubicBezTo>
                  <a:pt x="1547" y="307"/>
                  <a:pt x="1543" y="301"/>
                  <a:pt x="1540" y="296"/>
                </a:cubicBezTo>
                <a:lnTo>
                  <a:pt x="1533" y="286"/>
                </a:lnTo>
                <a:cubicBezTo>
                  <a:pt x="1518" y="266"/>
                  <a:pt x="1503" y="245"/>
                  <a:pt x="1489" y="225"/>
                </a:cubicBezTo>
                <a:cubicBezTo>
                  <a:pt x="1434" y="154"/>
                  <a:pt x="1378" y="91"/>
                  <a:pt x="1297" y="49"/>
                </a:cubicBezTo>
                <a:cubicBezTo>
                  <a:pt x="1233" y="16"/>
                  <a:pt x="1164" y="0"/>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flipH="1">
            <a:off x="8245128" y="3710131"/>
            <a:ext cx="2137197" cy="2154553"/>
            <a:chOff x="6420448" y="2442750"/>
            <a:chExt cx="2319259" cy="2338093"/>
          </a:xfrm>
        </p:grpSpPr>
        <p:sp>
          <p:nvSpPr>
            <p:cNvPr id="56" name="Google Shape;56;p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6"/>
          <p:cNvSpPr/>
          <p:nvPr/>
        </p:nvSpPr>
        <p:spPr>
          <a:xfrm rot="5400000" flipH="1">
            <a:off x="7948550" y="3781844"/>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309793" y="46040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329862" y="-955702"/>
            <a:ext cx="2781260" cy="23571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431875" y="119164"/>
            <a:ext cx="749169" cy="639824"/>
            <a:chOff x="1266425" y="3156525"/>
            <a:chExt cx="2118691" cy="1809456"/>
          </a:xfrm>
        </p:grpSpPr>
        <p:sp>
          <p:nvSpPr>
            <p:cNvPr id="66" name="Google Shape;66;p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552141" y="-460305"/>
            <a:ext cx="1374311" cy="1219306"/>
            <a:chOff x="6743475" y="925150"/>
            <a:chExt cx="840300" cy="745525"/>
          </a:xfrm>
        </p:grpSpPr>
        <p:sp>
          <p:nvSpPr>
            <p:cNvPr id="78" name="Google Shape;78;p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rot="1864241" flipH="1">
            <a:off x="-321344" y="4508987"/>
            <a:ext cx="2069138" cy="1233317"/>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150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102" name="Google Shape;10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89447"/>
            <a:ext cx="4038600" cy="33087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89447"/>
            <a:ext cx="4038600" cy="33087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dt" sz="half" idx="10"/>
          </p:nvPr>
        </p:nvSpPr>
        <p:spPr>
          <a:ln/>
        </p:spPr>
        <p:txBody>
          <a:bodyPr/>
          <a:lstStyle>
            <a:lvl1pPr>
              <a:defRPr/>
            </a:lvl1pPr>
          </a:lstStyle>
          <a:p>
            <a:pPr>
              <a:defRPr/>
            </a:pPr>
            <a:endParaRPr lang="de-DE"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7"/>
          <p:cNvSpPr>
            <a:spLocks noGrp="1" noChangeArrowheads="1"/>
          </p:cNvSpPr>
          <p:nvPr>
            <p:ph type="sldNum" sz="quarter" idx="12"/>
          </p:nvPr>
        </p:nvSpPr>
        <p:spPr>
          <a:ln/>
        </p:spPr>
        <p:txBody>
          <a:bodyPr/>
          <a:lstStyle>
            <a:lvl1pPr>
              <a:defRPr/>
            </a:lvl1pPr>
          </a:lstStyle>
          <a:p>
            <a:fld id="{4CBB8278-E735-44A9-BC98-2B87C3C9B3F0}" type="slidenum">
              <a:rPr lang="de-DE" altLang="en-US"/>
              <a:pPr/>
              <a:t>‹Nr.›</a:t>
            </a:fld>
            <a:endParaRPr lang="de-DE" altLang="en-US"/>
          </a:p>
        </p:txBody>
      </p:sp>
    </p:spTree>
    <p:extLst>
      <p:ext uri="{BB962C8B-B14F-4D97-AF65-F5344CB8AC3E}">
        <p14:creationId xmlns:p14="http://schemas.microsoft.com/office/powerpoint/2010/main" val="207992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8" r:id="rId7"/>
    <p:sldLayoutId id="2147483672"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pxhere.com/de/photo/1228983"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d"/><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pxhere.com/de/photo/132411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780108" y="1304179"/>
            <a:ext cx="5955228" cy="1684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dirty="0"/>
              <a:t>Mit Weisheit </a:t>
            </a:r>
            <a:r>
              <a:rPr lang="en" sz="4800" dirty="0" err="1"/>
              <a:t>Herausforderungen</a:t>
            </a:r>
            <a:r>
              <a:rPr lang="en" sz="4800" dirty="0"/>
              <a:t> </a:t>
            </a:r>
            <a:r>
              <a:rPr lang="en" sz="4800" dirty="0" err="1"/>
              <a:t>meistern</a:t>
            </a:r>
            <a:endParaRPr sz="4800" dirty="0"/>
          </a:p>
        </p:txBody>
      </p:sp>
      <p:sp>
        <p:nvSpPr>
          <p:cNvPr id="418" name="Google Shape;418;p31"/>
          <p:cNvSpPr txBox="1">
            <a:spLocks noGrp="1"/>
          </p:cNvSpPr>
          <p:nvPr>
            <p:ph type="subTitle" idx="1"/>
          </p:nvPr>
        </p:nvSpPr>
        <p:spPr>
          <a:xfrm>
            <a:off x="1889002" y="3212786"/>
            <a:ext cx="5529396" cy="33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Tipps </a:t>
            </a:r>
            <a:r>
              <a:rPr lang="en" sz="2800" dirty="0" err="1"/>
              <a:t>aus</a:t>
            </a:r>
            <a:r>
              <a:rPr lang="en" sz="2800" dirty="0"/>
              <a:t> dem Buch der Sprüche</a:t>
            </a:r>
            <a:endParaRPr sz="2800" dirty="0"/>
          </a:p>
        </p:txBody>
      </p:sp>
      <p:grpSp>
        <p:nvGrpSpPr>
          <p:cNvPr id="419" name="Google Shape;419;p31"/>
          <p:cNvGrpSpPr/>
          <p:nvPr/>
        </p:nvGrpSpPr>
        <p:grpSpPr>
          <a:xfrm rot="-857599" flipH="1">
            <a:off x="268704" y="2951154"/>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31"/>
          <p:cNvSpPr/>
          <p:nvPr/>
        </p:nvSpPr>
        <p:spPr>
          <a:xfrm rot="-8984331" flipH="1">
            <a:off x="6299245" y="-265925"/>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D6A772E-74BB-63A0-0E51-ADD333C99297}"/>
              </a:ext>
            </a:extLst>
          </p:cNvPr>
          <p:cNvSpPr>
            <a:spLocks noGrp="1"/>
          </p:cNvSpPr>
          <p:nvPr>
            <p:ph type="title"/>
          </p:nvPr>
        </p:nvSpPr>
        <p:spPr/>
        <p:txBody>
          <a:bodyPr/>
          <a:lstStyle/>
          <a:p>
            <a:r>
              <a:rPr lang="de-DE" dirty="0"/>
              <a:t>Die 7 Säulen der Resilienz</a:t>
            </a:r>
          </a:p>
        </p:txBody>
      </p:sp>
      <p:sp>
        <p:nvSpPr>
          <p:cNvPr id="5" name="Textfeld 4">
            <a:extLst>
              <a:ext uri="{FF2B5EF4-FFF2-40B4-BE49-F238E27FC236}">
                <a16:creationId xmlns:a16="http://schemas.microsoft.com/office/drawing/2014/main" id="{24AA2823-89BA-78FE-1069-A9D86BC6EF0E}"/>
              </a:ext>
            </a:extLst>
          </p:cNvPr>
          <p:cNvSpPr txBox="1"/>
          <p:nvPr/>
        </p:nvSpPr>
        <p:spPr>
          <a:xfrm>
            <a:off x="641940" y="1226884"/>
            <a:ext cx="6929737" cy="3323987"/>
          </a:xfrm>
          <a:prstGeom prst="rect">
            <a:avLst/>
          </a:prstGeom>
          <a:noFill/>
        </p:spPr>
        <p:txBody>
          <a:bodyPr wrap="square" rtlCol="0">
            <a:spAutoFit/>
          </a:bodyPr>
          <a:lstStyle/>
          <a:p>
            <a:r>
              <a:rPr lang="de-DE" sz="1800" dirty="0"/>
              <a:t>Akzeptanz</a:t>
            </a:r>
            <a:r>
              <a:rPr lang="de-DE" dirty="0"/>
              <a:t> – Das Annehmen dessen, was ist</a:t>
            </a:r>
          </a:p>
          <a:p>
            <a:endParaRPr lang="de-DE" dirty="0"/>
          </a:p>
          <a:p>
            <a:r>
              <a:rPr lang="de-DE" sz="1800" dirty="0"/>
              <a:t>Optimismus</a:t>
            </a:r>
            <a:r>
              <a:rPr lang="de-DE" dirty="0"/>
              <a:t> – Eine positive Sicht gewinnen (Perspektive ändern)</a:t>
            </a:r>
          </a:p>
          <a:p>
            <a:endParaRPr lang="de-DE" dirty="0"/>
          </a:p>
          <a:p>
            <a:r>
              <a:rPr lang="de-DE" sz="1800" dirty="0"/>
              <a:t>Eigenverantwortung</a:t>
            </a:r>
            <a:r>
              <a:rPr lang="de-DE" dirty="0"/>
              <a:t> – Die eigenen Gefühle reflektieren und regulieren</a:t>
            </a:r>
          </a:p>
          <a:p>
            <a:endParaRPr lang="de-DE" dirty="0"/>
          </a:p>
          <a:p>
            <a:r>
              <a:rPr lang="de-DE" sz="1800" dirty="0"/>
              <a:t>Lösungsorientiertes Handeln </a:t>
            </a:r>
            <a:r>
              <a:rPr lang="de-DE" dirty="0"/>
              <a:t>– Lösungen suchen statt Probleme wälzen</a:t>
            </a:r>
          </a:p>
          <a:p>
            <a:endParaRPr lang="de-DE" dirty="0"/>
          </a:p>
          <a:p>
            <a:r>
              <a:rPr lang="de-DE" sz="1800" dirty="0"/>
              <a:t>Zukunftsorientiert</a:t>
            </a:r>
            <a:r>
              <a:rPr lang="de-DE" dirty="0"/>
              <a:t>- Ziele setzen und erreichen (Zukunftsplanung)</a:t>
            </a:r>
          </a:p>
          <a:p>
            <a:endParaRPr lang="de-DE" dirty="0"/>
          </a:p>
          <a:p>
            <a:r>
              <a:rPr lang="de-DE" sz="1800" dirty="0"/>
              <a:t>Rollenklarheit </a:t>
            </a:r>
            <a:r>
              <a:rPr lang="de-DE" dirty="0"/>
              <a:t>– Die Opferrolle verlassen (Schuldsuche loslassen)</a:t>
            </a:r>
          </a:p>
          <a:p>
            <a:endParaRPr lang="de-DE" dirty="0"/>
          </a:p>
          <a:p>
            <a:r>
              <a:rPr lang="de-DE" sz="1800" dirty="0"/>
              <a:t>Netzwerkorientierung</a:t>
            </a:r>
            <a:r>
              <a:rPr lang="de-DE" dirty="0"/>
              <a:t> – Das soziale Umfeld als Anker (enge Bindungen)</a:t>
            </a:r>
          </a:p>
        </p:txBody>
      </p:sp>
      <p:sp>
        <p:nvSpPr>
          <p:cNvPr id="6" name="Textfeld 5">
            <a:extLst>
              <a:ext uri="{FF2B5EF4-FFF2-40B4-BE49-F238E27FC236}">
                <a16:creationId xmlns:a16="http://schemas.microsoft.com/office/drawing/2014/main" id="{23D6C16C-6B18-1C03-128B-3500F6CDC5AF}"/>
              </a:ext>
            </a:extLst>
          </p:cNvPr>
          <p:cNvSpPr txBox="1"/>
          <p:nvPr/>
        </p:nvSpPr>
        <p:spPr>
          <a:xfrm>
            <a:off x="6456555" y="4698475"/>
            <a:ext cx="2531327" cy="307777"/>
          </a:xfrm>
          <a:prstGeom prst="rect">
            <a:avLst/>
          </a:prstGeom>
          <a:noFill/>
        </p:spPr>
        <p:txBody>
          <a:bodyPr wrap="square" rtlCol="0">
            <a:spAutoFit/>
          </a:bodyPr>
          <a:lstStyle/>
          <a:p>
            <a:r>
              <a:rPr lang="de-DE" dirty="0"/>
              <a:t>Stichwort: Resilienzforschung</a:t>
            </a:r>
          </a:p>
        </p:txBody>
      </p:sp>
    </p:spTree>
    <p:extLst>
      <p:ext uri="{BB962C8B-B14F-4D97-AF65-F5344CB8AC3E}">
        <p14:creationId xmlns:p14="http://schemas.microsoft.com/office/powerpoint/2010/main" val="332685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4928B-DF19-668A-D82E-F2D62049089B}"/>
              </a:ext>
            </a:extLst>
          </p:cNvPr>
          <p:cNvSpPr>
            <a:spLocks noGrp="1"/>
          </p:cNvSpPr>
          <p:nvPr>
            <p:ph type="title"/>
          </p:nvPr>
        </p:nvSpPr>
        <p:spPr/>
        <p:txBody>
          <a:bodyPr/>
          <a:lstStyle/>
          <a:p>
            <a:r>
              <a:rPr lang="de-DE" dirty="0"/>
              <a:t>Unsere Bedürfnisse</a:t>
            </a:r>
          </a:p>
        </p:txBody>
      </p:sp>
      <p:sp>
        <p:nvSpPr>
          <p:cNvPr id="3" name="Textfeld 2">
            <a:extLst>
              <a:ext uri="{FF2B5EF4-FFF2-40B4-BE49-F238E27FC236}">
                <a16:creationId xmlns:a16="http://schemas.microsoft.com/office/drawing/2014/main" id="{02C2C252-64ED-E310-62E2-64024641703F}"/>
              </a:ext>
            </a:extLst>
          </p:cNvPr>
          <p:cNvSpPr txBox="1"/>
          <p:nvPr/>
        </p:nvSpPr>
        <p:spPr>
          <a:xfrm>
            <a:off x="1427356" y="1393903"/>
            <a:ext cx="6612674" cy="2893100"/>
          </a:xfrm>
          <a:prstGeom prst="rect">
            <a:avLst/>
          </a:prstGeom>
          <a:noFill/>
        </p:spPr>
        <p:txBody>
          <a:bodyPr wrap="square" rtlCol="0">
            <a:spAutoFit/>
          </a:bodyPr>
          <a:lstStyle/>
          <a:p>
            <a:r>
              <a:rPr lang="de-DE" sz="1400" dirty="0"/>
              <a:t>Nach </a:t>
            </a:r>
            <a:r>
              <a:rPr lang="de-DE" sz="1400" b="1" dirty="0"/>
              <a:t>Annahme und Liebe</a:t>
            </a:r>
          </a:p>
          <a:p>
            <a:r>
              <a:rPr lang="de-DE" sz="1400" dirty="0"/>
              <a:t>	(Akzeptanz und gute Gemeinschaft)</a:t>
            </a:r>
          </a:p>
          <a:p>
            <a:r>
              <a:rPr lang="de-DE" sz="1400" dirty="0"/>
              <a:t>Nach </a:t>
            </a:r>
            <a:r>
              <a:rPr lang="de-DE" sz="1400" b="1" dirty="0"/>
              <a:t>Bedeutung</a:t>
            </a:r>
          </a:p>
          <a:p>
            <a:r>
              <a:rPr lang="de-DE" sz="1400" dirty="0"/>
              <a:t>	(wichtig sein, einen Unterschied machen)</a:t>
            </a:r>
          </a:p>
          <a:p>
            <a:r>
              <a:rPr lang="de-DE" sz="1400" dirty="0"/>
              <a:t>Nach </a:t>
            </a:r>
            <a:r>
              <a:rPr lang="de-DE" sz="1400" b="1" dirty="0"/>
              <a:t>Einfluss</a:t>
            </a:r>
          </a:p>
          <a:p>
            <a:r>
              <a:rPr lang="de-DE" sz="1400" dirty="0"/>
              <a:t>	(Gestaltungsmöglichkeiten, einbezogen werden)</a:t>
            </a:r>
          </a:p>
          <a:p>
            <a:r>
              <a:rPr lang="de-DE" sz="1400" dirty="0"/>
              <a:t>Nach </a:t>
            </a:r>
            <a:r>
              <a:rPr lang="de-DE" sz="1400" b="1" dirty="0"/>
              <a:t>Kontrolle</a:t>
            </a:r>
          </a:p>
          <a:p>
            <a:r>
              <a:rPr lang="de-DE" sz="1400" dirty="0"/>
              <a:t>	(sich abgrenzen dürfen in persönlichen Dingen)</a:t>
            </a:r>
          </a:p>
          <a:p>
            <a:r>
              <a:rPr lang="de-DE" sz="1400" dirty="0"/>
              <a:t>Nach </a:t>
            </a:r>
            <a:r>
              <a:rPr lang="de-DE" sz="1400" b="1" dirty="0"/>
              <a:t>Bestätigung</a:t>
            </a:r>
          </a:p>
          <a:p>
            <a:r>
              <a:rPr lang="de-DE" sz="1400" dirty="0"/>
              <a:t>	(Wertschätzung für das persönliche Einbringen)</a:t>
            </a:r>
          </a:p>
          <a:p>
            <a:r>
              <a:rPr lang="de-DE" sz="1400" dirty="0"/>
              <a:t>Nach </a:t>
            </a:r>
            <a:r>
              <a:rPr lang="de-DE" sz="1400" b="1" dirty="0"/>
              <a:t>Intimität</a:t>
            </a:r>
          </a:p>
          <a:p>
            <a:r>
              <a:rPr lang="de-DE" sz="1400" dirty="0"/>
              <a:t>	(sich anvertrauen können – auch ohne Geheimnisse)</a:t>
            </a:r>
          </a:p>
          <a:p>
            <a:endParaRPr lang="de-DE" dirty="0"/>
          </a:p>
        </p:txBody>
      </p:sp>
    </p:spTree>
    <p:extLst>
      <p:ext uri="{BB962C8B-B14F-4D97-AF65-F5344CB8AC3E}">
        <p14:creationId xmlns:p14="http://schemas.microsoft.com/office/powerpoint/2010/main" val="64535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FCD9E-099E-3180-F1A0-AF8ABD18F40D}"/>
              </a:ext>
            </a:extLst>
          </p:cNvPr>
          <p:cNvSpPr>
            <a:spLocks noGrp="1"/>
          </p:cNvSpPr>
          <p:nvPr>
            <p:ph type="title"/>
          </p:nvPr>
        </p:nvSpPr>
        <p:spPr>
          <a:xfrm>
            <a:off x="720000" y="60380"/>
            <a:ext cx="7704000" cy="572700"/>
          </a:xfrm>
        </p:spPr>
        <p:txBody>
          <a:bodyPr/>
          <a:lstStyle/>
          <a:p>
            <a:r>
              <a:rPr lang="de-DE" dirty="0"/>
              <a:t>Tipps zum Überleben</a:t>
            </a:r>
          </a:p>
        </p:txBody>
      </p:sp>
      <p:sp>
        <p:nvSpPr>
          <p:cNvPr id="4" name="Untertitel 3">
            <a:extLst>
              <a:ext uri="{FF2B5EF4-FFF2-40B4-BE49-F238E27FC236}">
                <a16:creationId xmlns:a16="http://schemas.microsoft.com/office/drawing/2014/main" id="{2143100E-CF77-7361-EF93-A4E33C2D42BC}"/>
              </a:ext>
            </a:extLst>
          </p:cNvPr>
          <p:cNvSpPr>
            <a:spLocks noGrp="1"/>
          </p:cNvSpPr>
          <p:nvPr>
            <p:ph type="subTitle" idx="1"/>
          </p:nvPr>
        </p:nvSpPr>
        <p:spPr>
          <a:xfrm>
            <a:off x="4117200" y="1035934"/>
            <a:ext cx="4427035" cy="1322700"/>
          </a:xfrm>
        </p:spPr>
        <p:txBody>
          <a:bodyPr/>
          <a:lstStyle/>
          <a:p>
            <a:r>
              <a:rPr lang="de-DE" sz="1600" dirty="0"/>
              <a:t>Such dir einen Begleiter – von Erfahrungen anderer lernen (Lotse)</a:t>
            </a:r>
          </a:p>
          <a:p>
            <a:endParaRPr lang="de-DE" sz="1600" dirty="0"/>
          </a:p>
          <a:p>
            <a:r>
              <a:rPr lang="de-DE" sz="1600" dirty="0"/>
              <a:t>Sei diese Hilfe für andere (jüngere) – Investition macht Freude</a:t>
            </a:r>
          </a:p>
          <a:p>
            <a:endParaRPr lang="de-DE" sz="1600" dirty="0"/>
          </a:p>
          <a:p>
            <a:r>
              <a:rPr lang="de-DE" sz="1600" dirty="0"/>
              <a:t>Entwickle gesunde Grenzen</a:t>
            </a:r>
          </a:p>
          <a:p>
            <a:endParaRPr lang="de-DE" sz="1600" dirty="0"/>
          </a:p>
          <a:p>
            <a:r>
              <a:rPr lang="de-DE" sz="1600" dirty="0"/>
              <a:t>Sei bereit zu vergeben:  Ja zur Vergebung, nein zu Bedauern und Bitterkeit</a:t>
            </a:r>
          </a:p>
          <a:p>
            <a:endParaRPr lang="de-DE" sz="1600" dirty="0"/>
          </a:p>
          <a:p>
            <a:r>
              <a:rPr lang="de-DE" sz="1600" dirty="0"/>
              <a:t>Sieh auf Jesus – Ausrichtung auf Gott. </a:t>
            </a:r>
            <a:r>
              <a:rPr lang="de-DE" sz="1600" dirty="0" err="1"/>
              <a:t>Mt</a:t>
            </a:r>
            <a:r>
              <a:rPr lang="de-DE" sz="1600" dirty="0"/>
              <a:t> 11: 28</a:t>
            </a:r>
          </a:p>
          <a:p>
            <a:endParaRPr lang="de-DE" sz="1600" dirty="0"/>
          </a:p>
          <a:p>
            <a:r>
              <a:rPr lang="de-DE" sz="1600" dirty="0"/>
              <a:t>Versöhne dich mit der Vergangenheit</a:t>
            </a:r>
          </a:p>
          <a:p>
            <a:endParaRPr lang="de-DE" dirty="0"/>
          </a:p>
        </p:txBody>
      </p:sp>
      <p:sp>
        <p:nvSpPr>
          <p:cNvPr id="5" name="Untertitel 4">
            <a:extLst>
              <a:ext uri="{FF2B5EF4-FFF2-40B4-BE49-F238E27FC236}">
                <a16:creationId xmlns:a16="http://schemas.microsoft.com/office/drawing/2014/main" id="{05BAFE36-CB2B-EC75-D05F-9136DA8BD8EB}"/>
              </a:ext>
            </a:extLst>
          </p:cNvPr>
          <p:cNvSpPr>
            <a:spLocks noGrp="1"/>
          </p:cNvSpPr>
          <p:nvPr>
            <p:ph type="subTitle" idx="2"/>
          </p:nvPr>
        </p:nvSpPr>
        <p:spPr>
          <a:xfrm>
            <a:off x="720000" y="1035934"/>
            <a:ext cx="3397200" cy="1322700"/>
          </a:xfrm>
        </p:spPr>
        <p:txBody>
          <a:bodyPr/>
          <a:lstStyle/>
          <a:p>
            <a:r>
              <a:rPr lang="de-DE" sz="1600" dirty="0"/>
              <a:t>Denke positiv - dem negativen Denken Einhalt gebieten</a:t>
            </a:r>
          </a:p>
          <a:p>
            <a:endParaRPr lang="de-DE" sz="1600" dirty="0"/>
          </a:p>
          <a:p>
            <a:r>
              <a:rPr lang="de-DE" sz="1600" dirty="0"/>
              <a:t>Nimm Veränderung an. – beginne mit kleinen Veränderungen</a:t>
            </a:r>
          </a:p>
          <a:p>
            <a:r>
              <a:rPr lang="de-DE" sz="1600" dirty="0"/>
              <a:t>Setze realistische Ziele, entwickle gesunde Gewohnheiten</a:t>
            </a:r>
          </a:p>
          <a:p>
            <a:endParaRPr lang="de-DE" sz="1600" dirty="0"/>
          </a:p>
          <a:p>
            <a:r>
              <a:rPr lang="de-DE" sz="1600" dirty="0"/>
              <a:t>Lerne aus den Erfahrungen der Vergangenheit /Reflektion </a:t>
            </a:r>
          </a:p>
          <a:p>
            <a:endParaRPr lang="de-DE" sz="1600" dirty="0"/>
          </a:p>
          <a:p>
            <a:r>
              <a:rPr lang="de-DE" sz="1600" dirty="0"/>
              <a:t>Bleibe lernfähig.  </a:t>
            </a:r>
            <a:r>
              <a:rPr lang="de-DE" sz="1600" dirty="0" err="1"/>
              <a:t>Spr</a:t>
            </a:r>
            <a:r>
              <a:rPr lang="de-DE" sz="1600" dirty="0"/>
              <a:t> 9: 9</a:t>
            </a:r>
          </a:p>
          <a:p>
            <a:endParaRPr lang="de-DE" sz="1600" dirty="0"/>
          </a:p>
          <a:p>
            <a:r>
              <a:rPr lang="de-DE" sz="1600" dirty="0"/>
              <a:t>Baue Freundschaften zu positiven Menschen (Netzwerk) </a:t>
            </a:r>
          </a:p>
          <a:p>
            <a:endParaRPr lang="de-DE" dirty="0"/>
          </a:p>
          <a:p>
            <a:endParaRPr lang="de-DE" dirty="0"/>
          </a:p>
        </p:txBody>
      </p:sp>
    </p:spTree>
    <p:extLst>
      <p:ext uri="{BB962C8B-B14F-4D97-AF65-F5344CB8AC3E}">
        <p14:creationId xmlns:p14="http://schemas.microsoft.com/office/powerpoint/2010/main" val="283088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68375" y="864492"/>
            <a:ext cx="7718425" cy="573088"/>
          </a:xfrm>
          <a:prstGeom prst="rect">
            <a:avLst/>
          </a:prstGeom>
        </p:spPr>
        <p:txBody>
          <a:bodyPr/>
          <a:lstStyle>
            <a:lvl1pPr lvl="0" rtl="0">
              <a:defRPr/>
            </a:lvl1pPr>
          </a:lstStyle>
          <a:p>
            <a:pPr lvl="0" rtl="0"/>
            <a:r>
              <a:rPr lang="de-DE" dirty="0"/>
              <a:t>Merkmale gereifter Menschen </a:t>
            </a:r>
          </a:p>
        </p:txBody>
      </p:sp>
      <p:sp>
        <p:nvSpPr>
          <p:cNvPr id="3" name="Textplatzhalter 2"/>
          <p:cNvSpPr txBox="1">
            <a:spLocks noGrp="1"/>
          </p:cNvSpPr>
          <p:nvPr>
            <p:ph type="body" idx="4294967295"/>
          </p:nvPr>
        </p:nvSpPr>
        <p:spPr>
          <a:xfrm>
            <a:off x="703596" y="1748696"/>
            <a:ext cx="8728042" cy="640174"/>
          </a:xfrm>
          <a:prstGeom prst="rect">
            <a:avLst/>
          </a:prstGeom>
        </p:spPr>
        <p:txBody>
          <a:bodyPr/>
          <a:lstStyle>
            <a:lvl1pPr lvl="0" rtl="0">
              <a:defRPr/>
            </a:lvl1pPr>
          </a:lstStyle>
          <a:p>
            <a:pPr lvl="0" rtl="0"/>
            <a:r>
              <a:rPr lang="de-DE" sz="1950" i="1" dirty="0"/>
              <a:t>Haben sich mit der Vergangenheit versöhnt – leben zukunftsorientiert</a:t>
            </a:r>
          </a:p>
          <a:p>
            <a:pPr lvl="0" rtl="0"/>
            <a:r>
              <a:rPr lang="de-DE" sz="1950" i="1" dirty="0"/>
              <a:t>Sind bereit, Hilfe anzunehmen, sie bleiben Lernende</a:t>
            </a:r>
          </a:p>
          <a:p>
            <a:pPr lvl="0" rtl="0"/>
            <a:r>
              <a:rPr lang="de-DE" sz="1950" i="1" dirty="0"/>
              <a:t>Haben Leute, die in ihr Leben sprechen</a:t>
            </a:r>
          </a:p>
          <a:p>
            <a:pPr lvl="0" rtl="0"/>
            <a:r>
              <a:rPr lang="de-DE" sz="1950" i="1" dirty="0"/>
              <a:t>Pflegen Freundschaften </a:t>
            </a:r>
          </a:p>
          <a:p>
            <a:pPr lvl="0" rtl="0"/>
            <a:r>
              <a:rPr lang="de-DE" sz="1950" i="1" dirty="0"/>
              <a:t>Betreiben Selbstfürsorge – setzen gesunde Grenzen</a:t>
            </a:r>
          </a:p>
          <a:p>
            <a:pPr lvl="0" rtl="0"/>
            <a:r>
              <a:rPr lang="de-DE" sz="1950" i="1" dirty="0"/>
              <a:t>Sehen sich nicht in der Opferrolle und erweitern                                                    ihre Grenze </a:t>
            </a:r>
            <a:r>
              <a:rPr lang="de-DE" sz="1950" i="1" dirty="0" err="1"/>
              <a:t>bzgl</a:t>
            </a:r>
            <a:r>
              <a:rPr lang="de-DE" sz="1950" i="1" dirty="0"/>
              <a:t> eigener  Empfindlichkeit</a:t>
            </a:r>
          </a:p>
          <a:p>
            <a:pPr lvl="0" rtl="0"/>
            <a:endParaRPr lang="de-DE" sz="1950" i="1" dirty="0"/>
          </a:p>
        </p:txBody>
      </p:sp>
      <p:sp>
        <p:nvSpPr>
          <p:cNvPr id="4" name="Oval 3">
            <a:extLst>
              <a:ext uri="{FF2B5EF4-FFF2-40B4-BE49-F238E27FC236}">
                <a16:creationId xmlns:a16="http://schemas.microsoft.com/office/drawing/2014/main" id="{3600663E-8AC8-B4F4-7245-A91BDF86AEA9}"/>
              </a:ext>
            </a:extLst>
          </p:cNvPr>
          <p:cNvSpPr/>
          <p:nvPr/>
        </p:nvSpPr>
        <p:spPr>
          <a:xfrm>
            <a:off x="6634975" y="2744871"/>
            <a:ext cx="2430966" cy="22636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Auf Veränderung zu hoffen, ohne selbst etwas zu tun, ist wie am Bahnhof stehen und auf ein Schiff zu warten</a:t>
            </a:r>
            <a:r>
              <a:rPr lang="de-DE" dirty="0"/>
              <a:t>.</a:t>
            </a:r>
          </a:p>
        </p:txBody>
      </p:sp>
    </p:spTree>
    <p:extLst>
      <p:ext uri="{BB962C8B-B14F-4D97-AF65-F5344CB8AC3E}">
        <p14:creationId xmlns:p14="http://schemas.microsoft.com/office/powerpoint/2010/main" val="315628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68375" y="864492"/>
            <a:ext cx="7718425" cy="573088"/>
          </a:xfrm>
          <a:prstGeom prst="rect">
            <a:avLst/>
          </a:prstGeom>
        </p:spPr>
        <p:txBody>
          <a:bodyPr/>
          <a:lstStyle>
            <a:lvl1pPr lvl="0" rtl="0">
              <a:defRPr/>
            </a:lvl1pPr>
          </a:lstStyle>
          <a:p>
            <a:pPr lvl="0" rtl="0"/>
            <a:r>
              <a:rPr lang="de-DE" dirty="0"/>
              <a:t>Merkmale gereifter Menschen </a:t>
            </a:r>
          </a:p>
        </p:txBody>
      </p:sp>
      <p:sp>
        <p:nvSpPr>
          <p:cNvPr id="3" name="Textplatzhalter 2"/>
          <p:cNvSpPr txBox="1">
            <a:spLocks noGrp="1"/>
          </p:cNvSpPr>
          <p:nvPr>
            <p:ph type="body" idx="4294967295"/>
          </p:nvPr>
        </p:nvSpPr>
        <p:spPr>
          <a:xfrm>
            <a:off x="295430" y="1791628"/>
            <a:ext cx="9331944" cy="640174"/>
          </a:xfrm>
          <a:prstGeom prst="rect">
            <a:avLst/>
          </a:prstGeom>
        </p:spPr>
        <p:txBody>
          <a:bodyPr/>
          <a:lstStyle>
            <a:lvl1pPr lvl="0" rtl="0">
              <a:defRPr/>
            </a:lvl1pPr>
          </a:lstStyle>
          <a:p>
            <a:pPr lvl="0" rtl="0"/>
            <a:r>
              <a:rPr lang="de-DE" sz="1950" i="1" dirty="0"/>
              <a:t>Nehmen Veränderung an und machen das Beste draus</a:t>
            </a:r>
          </a:p>
          <a:p>
            <a:pPr lvl="0" rtl="0"/>
            <a:r>
              <a:rPr lang="de-DE" sz="1950" i="1" dirty="0"/>
              <a:t>Sind bei Problemen lösungsorientiert, rechnen mit Herausforderungen</a:t>
            </a:r>
          </a:p>
          <a:p>
            <a:pPr lvl="0" rtl="0"/>
            <a:r>
              <a:rPr lang="de-DE" sz="1950" i="1" dirty="0"/>
              <a:t>Lernen mit Stress umzugehen, können sich beruhigen</a:t>
            </a:r>
          </a:p>
          <a:p>
            <a:pPr lvl="0" rtl="0"/>
            <a:r>
              <a:rPr lang="de-DE" sz="1950" i="1" dirty="0"/>
              <a:t>Überwinden Furcht, haben Humor, optimistisch </a:t>
            </a:r>
          </a:p>
          <a:p>
            <a:pPr lvl="0" rtl="0"/>
            <a:r>
              <a:rPr lang="de-DE" sz="1950" i="1" dirty="0"/>
              <a:t>Kennen ihren eigenen Auftrag und halten daran fest</a:t>
            </a:r>
          </a:p>
          <a:p>
            <a:pPr lvl="0" rtl="0"/>
            <a:endParaRPr lang="de-DE" sz="1950" i="1" dirty="0"/>
          </a:p>
        </p:txBody>
      </p:sp>
      <p:sp>
        <p:nvSpPr>
          <p:cNvPr id="4" name="Oval 3">
            <a:extLst>
              <a:ext uri="{FF2B5EF4-FFF2-40B4-BE49-F238E27FC236}">
                <a16:creationId xmlns:a16="http://schemas.microsoft.com/office/drawing/2014/main" id="{6AD9DFCB-6E18-78EC-6CDC-EFBFFCAB6354}"/>
              </a:ext>
            </a:extLst>
          </p:cNvPr>
          <p:cNvSpPr/>
          <p:nvPr/>
        </p:nvSpPr>
        <p:spPr>
          <a:xfrm>
            <a:off x="6590371" y="2799788"/>
            <a:ext cx="2341756" cy="20518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Grundlage eines glücklichen Menschen: loslassen, was mich quält</a:t>
            </a:r>
          </a:p>
          <a:p>
            <a:pPr algn="ctr"/>
            <a:r>
              <a:rPr lang="de-DE" dirty="0">
                <a:solidFill>
                  <a:schemeClr val="tx1"/>
                </a:solidFill>
              </a:rPr>
              <a:t>annehmen, was mir hilft</a:t>
            </a:r>
          </a:p>
        </p:txBody>
      </p:sp>
    </p:spTree>
    <p:extLst>
      <p:ext uri="{BB962C8B-B14F-4D97-AF65-F5344CB8AC3E}">
        <p14:creationId xmlns:p14="http://schemas.microsoft.com/office/powerpoint/2010/main" val="369693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C9FF1-762D-72CA-5BF3-657851B27CBB}"/>
              </a:ext>
            </a:extLst>
          </p:cNvPr>
          <p:cNvSpPr>
            <a:spLocks noGrp="1"/>
          </p:cNvSpPr>
          <p:nvPr>
            <p:ph type="title"/>
          </p:nvPr>
        </p:nvSpPr>
        <p:spPr>
          <a:xfrm>
            <a:off x="1320401" y="234472"/>
            <a:ext cx="4294800" cy="572700"/>
          </a:xfrm>
        </p:spPr>
        <p:txBody>
          <a:bodyPr/>
          <a:lstStyle/>
          <a:p>
            <a:r>
              <a:rPr lang="de-DE" dirty="0"/>
              <a:t>Gottes Zusagen</a:t>
            </a:r>
          </a:p>
        </p:txBody>
      </p:sp>
      <p:sp>
        <p:nvSpPr>
          <p:cNvPr id="3" name="Untertitel 2">
            <a:extLst>
              <a:ext uri="{FF2B5EF4-FFF2-40B4-BE49-F238E27FC236}">
                <a16:creationId xmlns:a16="http://schemas.microsoft.com/office/drawing/2014/main" id="{B0428367-CB6B-FC11-2FF8-6F90719F1678}"/>
              </a:ext>
            </a:extLst>
          </p:cNvPr>
          <p:cNvSpPr>
            <a:spLocks noGrp="1"/>
          </p:cNvSpPr>
          <p:nvPr>
            <p:ph type="subTitle" idx="1"/>
          </p:nvPr>
        </p:nvSpPr>
        <p:spPr>
          <a:xfrm>
            <a:off x="646771" y="963289"/>
            <a:ext cx="6110867" cy="2674500"/>
          </a:xfrm>
        </p:spPr>
        <p:txBody>
          <a:bodyPr/>
          <a:lstStyle/>
          <a:p>
            <a:r>
              <a:rPr lang="de-DE" sz="1800" b="1" dirty="0"/>
              <a:t>Röm 8: 39</a:t>
            </a:r>
            <a:r>
              <a:rPr lang="de-DE" sz="1800" dirty="0"/>
              <a:t>	…weder Tod noch Leben….</a:t>
            </a:r>
          </a:p>
          <a:p>
            <a:endParaRPr lang="de-DE" sz="1800" dirty="0"/>
          </a:p>
          <a:p>
            <a:r>
              <a:rPr lang="de-DE" sz="1800" b="1" dirty="0"/>
              <a:t>Jos 1: 9</a:t>
            </a:r>
            <a:r>
              <a:rPr lang="de-DE" sz="1800" dirty="0"/>
              <a:t>	Sei mutig und stark… Ich bin mit dir</a:t>
            </a:r>
          </a:p>
          <a:p>
            <a:endParaRPr lang="de-DE" sz="1800" dirty="0"/>
          </a:p>
          <a:p>
            <a:r>
              <a:rPr lang="de-DE" sz="1800" b="1" dirty="0"/>
              <a:t>2 Tim 1: 7	</a:t>
            </a:r>
            <a:r>
              <a:rPr lang="de-DE" sz="1800" dirty="0"/>
              <a:t>Einen </a:t>
            </a:r>
            <a:r>
              <a:rPr lang="de-DE" sz="1800" b="1" dirty="0"/>
              <a:t> </a:t>
            </a:r>
            <a:r>
              <a:rPr lang="de-DE" sz="1800" dirty="0"/>
              <a:t>Geist der Besonnenheit geschenkt</a:t>
            </a:r>
          </a:p>
          <a:p>
            <a:endParaRPr lang="de-DE" sz="1800" dirty="0"/>
          </a:p>
          <a:p>
            <a:r>
              <a:rPr lang="de-DE" sz="1800" b="1" dirty="0" err="1"/>
              <a:t>Jes</a:t>
            </a:r>
            <a:r>
              <a:rPr lang="de-DE" sz="1800" b="1" dirty="0"/>
              <a:t> 41: 10</a:t>
            </a:r>
            <a:r>
              <a:rPr lang="de-DE" sz="1800" dirty="0"/>
              <a:t>	Ich stärke dich…ich helfe dir auch</a:t>
            </a:r>
          </a:p>
          <a:p>
            <a:endParaRPr lang="de-DE" sz="1800" dirty="0"/>
          </a:p>
          <a:p>
            <a:r>
              <a:rPr lang="de-DE" sz="1800" b="1" dirty="0"/>
              <a:t>Ps 26: 1 </a:t>
            </a:r>
            <a:r>
              <a:rPr lang="de-DE" sz="1800" dirty="0"/>
              <a:t>	Ich hoffe auf den Herrn, darum 			werde ich nicht fallen</a:t>
            </a:r>
          </a:p>
          <a:p>
            <a:endParaRPr lang="de-DE" sz="1800" dirty="0"/>
          </a:p>
          <a:p>
            <a:r>
              <a:rPr lang="de-DE" sz="1800" b="1" dirty="0" err="1"/>
              <a:t>Jes</a:t>
            </a:r>
            <a:r>
              <a:rPr lang="de-DE" sz="1800" b="1" dirty="0"/>
              <a:t> 40: 31 </a:t>
            </a:r>
            <a:r>
              <a:rPr lang="de-DE" sz="1800" dirty="0"/>
              <a:t>	…bekommen neue Kraft</a:t>
            </a:r>
          </a:p>
        </p:txBody>
      </p:sp>
      <p:pic>
        <p:nvPicPr>
          <p:cNvPr id="6" name="Bildplatzhalter 5" descr="Ein Bild, das Buch, Text, Holz enthält.&#10;&#10;KI-generierte Inhalte können fehlerhaft sein.">
            <a:extLst>
              <a:ext uri="{FF2B5EF4-FFF2-40B4-BE49-F238E27FC236}">
                <a16:creationId xmlns:a16="http://schemas.microsoft.com/office/drawing/2014/main" id="{4E41AD82-CD93-555B-B39A-1F187CB878AC}"/>
              </a:ext>
            </a:extLst>
          </p:cNvPr>
          <p:cNvPicPr>
            <a:picLocks noGrp="1" noChangeAspect="1"/>
          </p:cNvPicPr>
          <p:nvPr>
            <p:ph type="pic" idx="2"/>
          </p:nvPr>
        </p:nvPicPr>
        <p:blipFill>
          <a:blip r:embed="rId3">
            <a:extLst>
              <a:ext uri="{837473B0-CC2E-450A-ABE3-18F120FF3D39}">
                <a1611:picAttrSrcUrl xmlns:a1611="http://schemas.microsoft.com/office/drawing/2016/11/main" r:id="rId4"/>
              </a:ext>
            </a:extLst>
          </a:blip>
          <a:srcRect l="16115" r="16115"/>
          <a:stretch>
            <a:fillRect/>
          </a:stretch>
        </p:blipFill>
        <p:spPr>
          <a:xfrm>
            <a:off x="6445405" y="343810"/>
            <a:ext cx="2520950" cy="2463800"/>
          </a:xfrm>
        </p:spPr>
      </p:pic>
      <p:sp>
        <p:nvSpPr>
          <p:cNvPr id="7" name="Textfeld 6">
            <a:extLst>
              <a:ext uri="{FF2B5EF4-FFF2-40B4-BE49-F238E27FC236}">
                <a16:creationId xmlns:a16="http://schemas.microsoft.com/office/drawing/2014/main" id="{90251F75-4B3B-5679-0908-FAE5F935E495}"/>
              </a:ext>
            </a:extLst>
          </p:cNvPr>
          <p:cNvSpPr txBox="1"/>
          <p:nvPr/>
        </p:nvSpPr>
        <p:spPr>
          <a:xfrm>
            <a:off x="6607485" y="2965424"/>
            <a:ext cx="2196790" cy="923330"/>
          </a:xfrm>
          <a:prstGeom prst="rect">
            <a:avLst/>
          </a:prstGeom>
          <a:noFill/>
          <a:ln>
            <a:solidFill>
              <a:schemeClr val="accent1">
                <a:shade val="50000"/>
              </a:schemeClr>
            </a:solidFill>
          </a:ln>
        </p:spPr>
        <p:txBody>
          <a:bodyPr wrap="square" rtlCol="0">
            <a:spAutoFit/>
          </a:bodyPr>
          <a:lstStyle/>
          <a:p>
            <a:pPr algn="ctr"/>
            <a:r>
              <a:rPr lang="de-DE" sz="1800" dirty="0"/>
              <a:t>Wir sind nicht allein auf unsere Kraft angewiesen</a:t>
            </a:r>
          </a:p>
        </p:txBody>
      </p:sp>
    </p:spTree>
    <p:extLst>
      <p:ext uri="{BB962C8B-B14F-4D97-AF65-F5344CB8AC3E}">
        <p14:creationId xmlns:p14="http://schemas.microsoft.com/office/powerpoint/2010/main" val="2278490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1962139" y="1573034"/>
            <a:ext cx="4528800" cy="1684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t>Mit Weisheit </a:t>
            </a:r>
            <a:r>
              <a:rPr lang="en" sz="5400" dirty="0" err="1"/>
              <a:t>mein</a:t>
            </a:r>
            <a:r>
              <a:rPr lang="en" sz="5400" dirty="0"/>
              <a:t> Reden  gestalten</a:t>
            </a:r>
            <a:endParaRPr sz="5400" dirty="0"/>
          </a:p>
        </p:txBody>
      </p:sp>
      <p:sp>
        <p:nvSpPr>
          <p:cNvPr id="418" name="Google Shape;418;p31"/>
          <p:cNvSpPr txBox="1">
            <a:spLocks noGrp="1"/>
          </p:cNvSpPr>
          <p:nvPr>
            <p:ph type="subTitle" idx="1"/>
          </p:nvPr>
        </p:nvSpPr>
        <p:spPr>
          <a:xfrm>
            <a:off x="1962139" y="3739172"/>
            <a:ext cx="5529396" cy="33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Das Buch der Sprüche</a:t>
            </a:r>
            <a:endParaRPr sz="3600" dirty="0"/>
          </a:p>
        </p:txBody>
      </p:sp>
      <p:grpSp>
        <p:nvGrpSpPr>
          <p:cNvPr id="419" name="Google Shape;419;p31"/>
          <p:cNvGrpSpPr/>
          <p:nvPr/>
        </p:nvGrpSpPr>
        <p:grpSpPr>
          <a:xfrm rot="-857599" flipH="1">
            <a:off x="268704" y="2951154"/>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31"/>
          <p:cNvSpPr/>
          <p:nvPr/>
        </p:nvSpPr>
        <p:spPr>
          <a:xfrm rot="-8984331" flipH="1">
            <a:off x="6299245" y="-265925"/>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81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8"/>
          <p:cNvSpPr txBox="1">
            <a:spLocks noGrp="1"/>
          </p:cNvSpPr>
          <p:nvPr>
            <p:ph type="subTitle" idx="4"/>
          </p:nvPr>
        </p:nvSpPr>
        <p:spPr>
          <a:xfrm>
            <a:off x="4612264" y="1205916"/>
            <a:ext cx="4029794" cy="16152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lang="de-DE" sz="2000" i="1" dirty="0"/>
          </a:p>
          <a:p>
            <a:pPr marL="0" lvl="0" indent="0" algn="ctr" rtl="0">
              <a:spcBef>
                <a:spcPts val="0"/>
              </a:spcBef>
              <a:spcAft>
                <a:spcPts val="0"/>
              </a:spcAft>
              <a:buNone/>
            </a:pPr>
            <a:r>
              <a:rPr lang="de-DE" sz="2000" i="1" dirty="0"/>
              <a:t>„Worte sind wie Tattoos – gut gestochen halten sie ein Leben lang.“</a:t>
            </a:r>
            <a:endParaRPr sz="2000" i="1" dirty="0"/>
          </a:p>
        </p:txBody>
      </p:sp>
      <p:sp>
        <p:nvSpPr>
          <p:cNvPr id="530" name="Google Shape;530;p38"/>
          <p:cNvSpPr txBox="1">
            <a:spLocks noGrp="1"/>
          </p:cNvSpPr>
          <p:nvPr>
            <p:ph type="title"/>
          </p:nvPr>
        </p:nvSpPr>
        <p:spPr>
          <a:xfrm>
            <a:off x="720000" y="16592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Vom Reden</a:t>
            </a:r>
            <a:endParaRPr dirty="0"/>
          </a:p>
        </p:txBody>
      </p:sp>
      <p:sp>
        <p:nvSpPr>
          <p:cNvPr id="531" name="Google Shape;531;p38"/>
          <p:cNvSpPr txBox="1">
            <a:spLocks noGrp="1"/>
          </p:cNvSpPr>
          <p:nvPr>
            <p:ph type="subTitle" idx="1"/>
          </p:nvPr>
        </p:nvSpPr>
        <p:spPr>
          <a:xfrm>
            <a:off x="4928561" y="3117658"/>
            <a:ext cx="3397200" cy="13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1400" dirty="0"/>
              <a:t>„Herr, gib Acht auf das, was ich rede und wache über meine Lippen.“ </a:t>
            </a:r>
            <a:r>
              <a:rPr lang="de-DE" sz="1400" dirty="0" err="1"/>
              <a:t>Ps</a:t>
            </a:r>
            <a:r>
              <a:rPr lang="de-DE" sz="1400" dirty="0"/>
              <a:t> 141:3</a:t>
            </a:r>
          </a:p>
          <a:p>
            <a:pPr marL="0" lvl="0" indent="0" algn="ctr" rtl="0">
              <a:spcBef>
                <a:spcPts val="0"/>
              </a:spcBef>
              <a:spcAft>
                <a:spcPts val="0"/>
              </a:spcAft>
              <a:buNone/>
            </a:pPr>
            <a:endParaRPr lang="de-DE" sz="1400" dirty="0"/>
          </a:p>
          <a:p>
            <a:pPr marL="0" lvl="0" indent="0" algn="ctr" rtl="0">
              <a:spcBef>
                <a:spcPts val="0"/>
              </a:spcBef>
              <a:spcAft>
                <a:spcPts val="0"/>
              </a:spcAft>
              <a:buNone/>
            </a:pPr>
            <a:r>
              <a:rPr lang="de-DE" sz="1400" dirty="0"/>
              <a:t>Worte haben Macht </a:t>
            </a:r>
          </a:p>
          <a:p>
            <a:pPr marL="0" lvl="0" indent="0" algn="ctr" rtl="0">
              <a:spcBef>
                <a:spcPts val="0"/>
              </a:spcBef>
              <a:spcAft>
                <a:spcPts val="0"/>
              </a:spcAft>
              <a:buNone/>
            </a:pPr>
            <a:endParaRPr lang="de-DE" sz="1400" dirty="0"/>
          </a:p>
          <a:p>
            <a:pPr marL="0" lvl="0" indent="0" algn="ctr" rtl="0">
              <a:spcBef>
                <a:spcPts val="0"/>
              </a:spcBef>
              <a:spcAft>
                <a:spcPts val="0"/>
              </a:spcAft>
              <a:buNone/>
            </a:pPr>
            <a:r>
              <a:rPr lang="de-DE" sz="1400" dirty="0"/>
              <a:t>Kriterien guter Rede: </a:t>
            </a:r>
            <a:r>
              <a:rPr lang="de-DE" sz="1400" dirty="0" err="1"/>
              <a:t>Eph</a:t>
            </a:r>
            <a:r>
              <a:rPr lang="de-DE" sz="1400" dirty="0"/>
              <a:t> 4:29</a:t>
            </a:r>
          </a:p>
        </p:txBody>
      </p:sp>
      <p:sp>
        <p:nvSpPr>
          <p:cNvPr id="532" name="Google Shape;532;p38"/>
          <p:cNvSpPr txBox="1">
            <a:spLocks noGrp="1"/>
          </p:cNvSpPr>
          <p:nvPr>
            <p:ph type="subTitle" idx="2"/>
          </p:nvPr>
        </p:nvSpPr>
        <p:spPr>
          <a:xfrm>
            <a:off x="865902" y="1677014"/>
            <a:ext cx="3397200" cy="13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dirty="0"/>
              <a:t>An aufrichtigen Worten hat der Herr Freude. Der Gottesfürchtige denkt, bevor er redet. Ein freundlicher Blick erfreut das Herz; eine gute Nachricht stärkt die Gesundheit.</a:t>
            </a:r>
          </a:p>
          <a:p>
            <a:pPr marL="0" lvl="0" indent="0" algn="ctr" rtl="0">
              <a:spcBef>
                <a:spcPts val="0"/>
              </a:spcBef>
              <a:spcAft>
                <a:spcPts val="0"/>
              </a:spcAft>
              <a:buNone/>
            </a:pPr>
            <a:r>
              <a:rPr lang="de-DE" dirty="0" err="1"/>
              <a:t>Spr</a:t>
            </a:r>
            <a:r>
              <a:rPr lang="de-DE" dirty="0"/>
              <a:t> 15: 26-29</a:t>
            </a:r>
          </a:p>
          <a:p>
            <a:pPr marL="0" lvl="0" indent="0" algn="ctr" rtl="0">
              <a:spcBef>
                <a:spcPts val="0"/>
              </a:spcBef>
              <a:spcAft>
                <a:spcPts val="0"/>
              </a:spcAft>
              <a:buNone/>
            </a:pPr>
            <a:endParaRPr lang="de-DE" dirty="0"/>
          </a:p>
          <a:p>
            <a:pPr marL="0" lvl="0" indent="0" algn="ctr" rtl="0">
              <a:spcBef>
                <a:spcPts val="0"/>
              </a:spcBef>
              <a:spcAft>
                <a:spcPts val="0"/>
              </a:spcAft>
              <a:buNone/>
            </a:pPr>
            <a:r>
              <a:rPr lang="de-DE" dirty="0"/>
              <a:t>Freundliche Worte sind wie Honig- süß für die Seele und gesund für den Körper.</a:t>
            </a:r>
          </a:p>
          <a:p>
            <a:pPr marL="0" lvl="0" indent="0" algn="ctr" rtl="0">
              <a:spcBef>
                <a:spcPts val="0"/>
              </a:spcBef>
              <a:spcAft>
                <a:spcPts val="0"/>
              </a:spcAft>
              <a:buNone/>
            </a:pPr>
            <a:r>
              <a:rPr lang="de-DE" dirty="0" err="1"/>
              <a:t>Spr</a:t>
            </a:r>
            <a:r>
              <a:rPr lang="de-DE" dirty="0"/>
              <a:t> 16: 24</a:t>
            </a:r>
          </a:p>
          <a:p>
            <a:pPr marL="0" lvl="0" indent="0" algn="ctr" rtl="0">
              <a:spcBef>
                <a:spcPts val="0"/>
              </a:spcBef>
              <a:spcAft>
                <a:spcPts val="0"/>
              </a:spcAft>
              <a:buNone/>
            </a:pPr>
            <a:endParaRPr lang="de-DE" dirty="0"/>
          </a:p>
          <a:p>
            <a:pPr marL="0" lvl="0" indent="0" algn="ctr" rtl="0">
              <a:spcBef>
                <a:spcPts val="0"/>
              </a:spcBef>
              <a:spcAft>
                <a:spcPts val="0"/>
              </a:spcAft>
              <a:buNone/>
            </a:pPr>
            <a:r>
              <a:rPr lang="de-DE" dirty="0"/>
              <a:t>Sorgen drücken einen Menschen nieder; ein gutes Wort aber muntert einen Menschen auf.</a:t>
            </a:r>
          </a:p>
          <a:p>
            <a:pPr marL="0" lvl="0" indent="0" algn="ctr" rtl="0">
              <a:spcBef>
                <a:spcPts val="0"/>
              </a:spcBef>
              <a:spcAft>
                <a:spcPts val="0"/>
              </a:spcAft>
              <a:buNone/>
            </a:pPr>
            <a:r>
              <a:rPr lang="de-DE" dirty="0" err="1"/>
              <a:t>Spr</a:t>
            </a:r>
            <a:r>
              <a:rPr lang="de-DE" dirty="0"/>
              <a:t> 12: 25</a:t>
            </a:r>
            <a:endParaRPr dirty="0"/>
          </a:p>
        </p:txBody>
      </p:sp>
      <p:sp>
        <p:nvSpPr>
          <p:cNvPr id="533" name="Google Shape;533;p38"/>
          <p:cNvSpPr txBox="1">
            <a:spLocks noGrp="1"/>
          </p:cNvSpPr>
          <p:nvPr>
            <p:ph type="subTitle" idx="3"/>
          </p:nvPr>
        </p:nvSpPr>
        <p:spPr>
          <a:xfrm>
            <a:off x="932572" y="1019151"/>
            <a:ext cx="3397200" cy="52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Die Bibel:</a:t>
            </a:r>
            <a:endParaRPr dirty="0"/>
          </a:p>
        </p:txBody>
      </p:sp>
      <p:grpSp>
        <p:nvGrpSpPr>
          <p:cNvPr id="534" name="Google Shape;534;p38"/>
          <p:cNvGrpSpPr/>
          <p:nvPr/>
        </p:nvGrpSpPr>
        <p:grpSpPr>
          <a:xfrm>
            <a:off x="1204182" y="985509"/>
            <a:ext cx="457803" cy="457771"/>
            <a:chOff x="2505475" y="1565100"/>
            <a:chExt cx="349175" cy="349150"/>
          </a:xfrm>
        </p:grpSpPr>
        <p:sp>
          <p:nvSpPr>
            <p:cNvPr id="535" name="Google Shape;535;p38"/>
            <p:cNvSpPr/>
            <p:nvPr/>
          </p:nvSpPr>
          <p:spPr>
            <a:xfrm>
              <a:off x="2505475" y="1746675"/>
              <a:ext cx="336525" cy="167575"/>
            </a:xfrm>
            <a:custGeom>
              <a:avLst/>
              <a:gdLst/>
              <a:ahLst/>
              <a:cxnLst/>
              <a:rect l="l" t="t" r="r" b="b"/>
              <a:pathLst>
                <a:path w="13461" h="6703" extrusionOk="0">
                  <a:moveTo>
                    <a:pt x="1" y="1"/>
                  </a:moveTo>
                  <a:lnTo>
                    <a:pt x="1" y="6703"/>
                  </a:lnTo>
                  <a:lnTo>
                    <a:pt x="13461" y="6703"/>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2703025" y="1746675"/>
              <a:ext cx="151625" cy="151025"/>
            </a:xfrm>
            <a:custGeom>
              <a:avLst/>
              <a:gdLst/>
              <a:ahLst/>
              <a:cxnLst/>
              <a:rect l="l" t="t" r="r" b="b"/>
              <a:pathLst>
                <a:path w="6065" h="6041" extrusionOk="0">
                  <a:moveTo>
                    <a:pt x="6065" y="1"/>
                  </a:moveTo>
                  <a:lnTo>
                    <a:pt x="1" y="3020"/>
                  </a:lnTo>
                  <a:lnTo>
                    <a:pt x="6065" y="6040"/>
                  </a:lnTo>
                  <a:lnTo>
                    <a:pt x="60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2657800" y="1565100"/>
              <a:ext cx="44575" cy="21825"/>
            </a:xfrm>
            <a:custGeom>
              <a:avLst/>
              <a:gdLst/>
              <a:ahLst/>
              <a:cxnLst/>
              <a:rect l="l" t="t" r="r" b="b"/>
              <a:pathLst>
                <a:path w="1783" h="873" extrusionOk="0">
                  <a:moveTo>
                    <a:pt x="891" y="0"/>
                  </a:moveTo>
                  <a:lnTo>
                    <a:pt x="1" y="872"/>
                  </a:lnTo>
                  <a:lnTo>
                    <a:pt x="1782" y="872"/>
                  </a:lnTo>
                  <a:lnTo>
                    <a:pt x="8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2513775" y="1695300"/>
              <a:ext cx="33325" cy="49250"/>
            </a:xfrm>
            <a:custGeom>
              <a:avLst/>
              <a:gdLst/>
              <a:ahLst/>
              <a:cxnLst/>
              <a:rect l="l" t="t" r="r" b="b"/>
              <a:pathLst>
                <a:path w="1333" h="1970" extrusionOk="0">
                  <a:moveTo>
                    <a:pt x="1333" y="1"/>
                  </a:moveTo>
                  <a:lnTo>
                    <a:pt x="1" y="1306"/>
                  </a:lnTo>
                  <a:lnTo>
                    <a:pt x="1333" y="1970"/>
                  </a:lnTo>
                  <a:lnTo>
                    <a:pt x="1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2813025" y="1695300"/>
              <a:ext cx="33325" cy="49250"/>
            </a:xfrm>
            <a:custGeom>
              <a:avLst/>
              <a:gdLst/>
              <a:ahLst/>
              <a:cxnLst/>
              <a:rect l="l" t="t" r="r" b="b"/>
              <a:pathLst>
                <a:path w="1333" h="1970" extrusionOk="0">
                  <a:moveTo>
                    <a:pt x="1" y="1"/>
                  </a:moveTo>
                  <a:lnTo>
                    <a:pt x="1" y="1970"/>
                  </a:lnTo>
                  <a:lnTo>
                    <a:pt x="1333" y="130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2567550" y="1607375"/>
              <a:ext cx="225075" cy="203375"/>
            </a:xfrm>
            <a:custGeom>
              <a:avLst/>
              <a:gdLst/>
              <a:ahLst/>
              <a:cxnLst/>
              <a:rect l="l" t="t" r="r" b="b"/>
              <a:pathLst>
                <a:path w="9003" h="8135" extrusionOk="0">
                  <a:moveTo>
                    <a:pt x="4092" y="1637"/>
                  </a:moveTo>
                  <a:lnTo>
                    <a:pt x="4092" y="2455"/>
                  </a:lnTo>
                  <a:lnTo>
                    <a:pt x="1638" y="2455"/>
                  </a:lnTo>
                  <a:lnTo>
                    <a:pt x="1638" y="1637"/>
                  </a:lnTo>
                  <a:close/>
                  <a:moveTo>
                    <a:pt x="7365" y="3274"/>
                  </a:moveTo>
                  <a:lnTo>
                    <a:pt x="7365" y="4091"/>
                  </a:lnTo>
                  <a:lnTo>
                    <a:pt x="1638" y="4091"/>
                  </a:lnTo>
                  <a:lnTo>
                    <a:pt x="1638" y="3274"/>
                  </a:lnTo>
                  <a:close/>
                  <a:moveTo>
                    <a:pt x="7365" y="4910"/>
                  </a:moveTo>
                  <a:lnTo>
                    <a:pt x="7365" y="5728"/>
                  </a:lnTo>
                  <a:lnTo>
                    <a:pt x="1638" y="5728"/>
                  </a:lnTo>
                  <a:lnTo>
                    <a:pt x="1638" y="4910"/>
                  </a:lnTo>
                  <a:close/>
                  <a:moveTo>
                    <a:pt x="1" y="0"/>
                  </a:moveTo>
                  <a:lnTo>
                    <a:pt x="1" y="5895"/>
                  </a:lnTo>
                  <a:cubicBezTo>
                    <a:pt x="1777" y="6778"/>
                    <a:pt x="3803" y="7787"/>
                    <a:pt x="4501" y="8135"/>
                  </a:cubicBezTo>
                  <a:cubicBezTo>
                    <a:pt x="7025" y="6878"/>
                    <a:pt x="7217" y="6783"/>
                    <a:pt x="9002" y="5895"/>
                  </a:cubicBezTo>
                  <a:lnTo>
                    <a:pt x="9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832;p51"/>
          <p:cNvGrpSpPr/>
          <p:nvPr/>
        </p:nvGrpSpPr>
        <p:grpSpPr>
          <a:xfrm>
            <a:off x="6438868" y="1159914"/>
            <a:ext cx="376585" cy="376585"/>
            <a:chOff x="3259900" y="3232425"/>
            <a:chExt cx="349175" cy="349175"/>
          </a:xfrm>
        </p:grpSpPr>
        <p:sp>
          <p:nvSpPr>
            <p:cNvPr id="31" name="Google Shape;833;p51"/>
            <p:cNvSpPr/>
            <p:nvPr/>
          </p:nvSpPr>
          <p:spPr>
            <a:xfrm>
              <a:off x="3259900" y="3232425"/>
              <a:ext cx="349175" cy="349175"/>
            </a:xfrm>
            <a:custGeom>
              <a:avLst/>
              <a:gdLst/>
              <a:ahLst/>
              <a:cxnLst/>
              <a:rect l="l" t="t" r="r" b="b"/>
              <a:pathLst>
                <a:path w="13967" h="13967" extrusionOk="0">
                  <a:moveTo>
                    <a:pt x="6574" y="1709"/>
                  </a:moveTo>
                  <a:lnTo>
                    <a:pt x="6574" y="2533"/>
                  </a:lnTo>
                  <a:cubicBezTo>
                    <a:pt x="4443" y="2725"/>
                    <a:pt x="2699" y="4411"/>
                    <a:pt x="2504" y="6602"/>
                  </a:cubicBezTo>
                  <a:lnTo>
                    <a:pt x="1680" y="6602"/>
                  </a:lnTo>
                  <a:cubicBezTo>
                    <a:pt x="1880" y="3996"/>
                    <a:pt x="3968" y="1908"/>
                    <a:pt x="6574" y="1709"/>
                  </a:cubicBezTo>
                  <a:close/>
                  <a:moveTo>
                    <a:pt x="7394" y="1709"/>
                  </a:moveTo>
                  <a:cubicBezTo>
                    <a:pt x="10000" y="1908"/>
                    <a:pt x="12088" y="3996"/>
                    <a:pt x="12286" y="6602"/>
                  </a:cubicBezTo>
                  <a:lnTo>
                    <a:pt x="11463" y="6602"/>
                  </a:lnTo>
                  <a:cubicBezTo>
                    <a:pt x="11269" y="4440"/>
                    <a:pt x="9555" y="2727"/>
                    <a:pt x="7394" y="2533"/>
                  </a:cubicBezTo>
                  <a:lnTo>
                    <a:pt x="7394" y="1709"/>
                  </a:lnTo>
                  <a:close/>
                  <a:moveTo>
                    <a:pt x="7394" y="3353"/>
                  </a:moveTo>
                  <a:cubicBezTo>
                    <a:pt x="9102" y="3543"/>
                    <a:pt x="10453" y="4892"/>
                    <a:pt x="10641" y="6602"/>
                  </a:cubicBezTo>
                  <a:lnTo>
                    <a:pt x="9029" y="6602"/>
                  </a:lnTo>
                  <a:lnTo>
                    <a:pt x="9029" y="7421"/>
                  </a:lnTo>
                  <a:lnTo>
                    <a:pt x="10641" y="7421"/>
                  </a:lnTo>
                  <a:cubicBezTo>
                    <a:pt x="10453" y="9130"/>
                    <a:pt x="9102" y="10481"/>
                    <a:pt x="7394" y="10669"/>
                  </a:cubicBezTo>
                  <a:lnTo>
                    <a:pt x="7394" y="9057"/>
                  </a:lnTo>
                  <a:lnTo>
                    <a:pt x="6574" y="9057"/>
                  </a:lnTo>
                  <a:lnTo>
                    <a:pt x="6574" y="10669"/>
                  </a:lnTo>
                  <a:cubicBezTo>
                    <a:pt x="4864" y="10481"/>
                    <a:pt x="3514" y="9130"/>
                    <a:pt x="3325" y="7420"/>
                  </a:cubicBezTo>
                  <a:lnTo>
                    <a:pt x="4938" y="7420"/>
                  </a:lnTo>
                  <a:lnTo>
                    <a:pt x="4938" y="6602"/>
                  </a:lnTo>
                  <a:lnTo>
                    <a:pt x="3325" y="6602"/>
                  </a:lnTo>
                  <a:cubicBezTo>
                    <a:pt x="3514" y="4892"/>
                    <a:pt x="4864" y="3541"/>
                    <a:pt x="6574" y="3353"/>
                  </a:cubicBezTo>
                  <a:lnTo>
                    <a:pt x="6574" y="4966"/>
                  </a:lnTo>
                  <a:lnTo>
                    <a:pt x="7394" y="4966"/>
                  </a:lnTo>
                  <a:lnTo>
                    <a:pt x="7394" y="3353"/>
                  </a:lnTo>
                  <a:close/>
                  <a:moveTo>
                    <a:pt x="2504" y="7421"/>
                  </a:moveTo>
                  <a:cubicBezTo>
                    <a:pt x="2698" y="9582"/>
                    <a:pt x="4412" y="11297"/>
                    <a:pt x="6574" y="11491"/>
                  </a:cubicBezTo>
                  <a:lnTo>
                    <a:pt x="6574" y="12314"/>
                  </a:lnTo>
                  <a:cubicBezTo>
                    <a:pt x="3966" y="12116"/>
                    <a:pt x="1880" y="10028"/>
                    <a:pt x="1680" y="7421"/>
                  </a:cubicBezTo>
                  <a:close/>
                  <a:moveTo>
                    <a:pt x="12286" y="7421"/>
                  </a:moveTo>
                  <a:cubicBezTo>
                    <a:pt x="12087" y="10028"/>
                    <a:pt x="10000" y="12116"/>
                    <a:pt x="7392" y="12314"/>
                  </a:cubicBezTo>
                  <a:lnTo>
                    <a:pt x="7392" y="11491"/>
                  </a:lnTo>
                  <a:cubicBezTo>
                    <a:pt x="9555" y="11297"/>
                    <a:pt x="11269" y="9582"/>
                    <a:pt x="11463" y="7421"/>
                  </a:cubicBezTo>
                  <a:close/>
                  <a:moveTo>
                    <a:pt x="6574" y="1"/>
                  </a:moveTo>
                  <a:lnTo>
                    <a:pt x="6574" y="887"/>
                  </a:lnTo>
                  <a:cubicBezTo>
                    <a:pt x="3505" y="1089"/>
                    <a:pt x="1061" y="3536"/>
                    <a:pt x="860" y="6602"/>
                  </a:cubicBezTo>
                  <a:lnTo>
                    <a:pt x="0" y="6602"/>
                  </a:lnTo>
                  <a:lnTo>
                    <a:pt x="0" y="7420"/>
                  </a:lnTo>
                  <a:lnTo>
                    <a:pt x="860" y="7420"/>
                  </a:lnTo>
                  <a:cubicBezTo>
                    <a:pt x="1061" y="10489"/>
                    <a:pt x="3508" y="12933"/>
                    <a:pt x="6574" y="13135"/>
                  </a:cubicBezTo>
                  <a:lnTo>
                    <a:pt x="6574" y="13967"/>
                  </a:lnTo>
                  <a:lnTo>
                    <a:pt x="7392" y="13967"/>
                  </a:lnTo>
                  <a:lnTo>
                    <a:pt x="7392" y="13135"/>
                  </a:lnTo>
                  <a:cubicBezTo>
                    <a:pt x="10461" y="12933"/>
                    <a:pt x="12906" y="10488"/>
                    <a:pt x="13107" y="7420"/>
                  </a:cubicBezTo>
                  <a:lnTo>
                    <a:pt x="13966" y="7420"/>
                  </a:lnTo>
                  <a:lnTo>
                    <a:pt x="13966" y="6602"/>
                  </a:lnTo>
                  <a:lnTo>
                    <a:pt x="13107" y="6602"/>
                  </a:lnTo>
                  <a:cubicBezTo>
                    <a:pt x="12906" y="3534"/>
                    <a:pt x="10460" y="1089"/>
                    <a:pt x="7392" y="887"/>
                  </a:cubicBezTo>
                  <a:lnTo>
                    <a:pt x="73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4;p51"/>
            <p:cNvSpPr/>
            <p:nvPr/>
          </p:nvSpPr>
          <p:spPr>
            <a:xfrm>
              <a:off x="3419975" y="3393225"/>
              <a:ext cx="28950" cy="28950"/>
            </a:xfrm>
            <a:custGeom>
              <a:avLst/>
              <a:gdLst/>
              <a:ahLst/>
              <a:cxnLst/>
              <a:rect l="l" t="t" r="r" b="b"/>
              <a:pathLst>
                <a:path w="1158" h="1158" extrusionOk="0">
                  <a:moveTo>
                    <a:pt x="580" y="1"/>
                  </a:moveTo>
                  <a:lnTo>
                    <a:pt x="0" y="580"/>
                  </a:lnTo>
                  <a:lnTo>
                    <a:pt x="580" y="1157"/>
                  </a:lnTo>
                  <a:lnTo>
                    <a:pt x="1157" y="580"/>
                  </a:lnTo>
                  <a:lnTo>
                    <a:pt x="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669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51614" y="186813"/>
            <a:ext cx="7704000" cy="572700"/>
          </a:xfrm>
        </p:spPr>
        <p:txBody>
          <a:bodyPr/>
          <a:lstStyle/>
          <a:p>
            <a:r>
              <a:rPr lang="de-DE" altLang="de-DE" dirty="0"/>
              <a:t>Rechtes und falsches Reden</a:t>
            </a:r>
          </a:p>
        </p:txBody>
      </p:sp>
      <p:sp>
        <p:nvSpPr>
          <p:cNvPr id="56323" name="Rectangle 3"/>
          <p:cNvSpPr>
            <a:spLocks noGrp="1" noChangeArrowheads="1"/>
          </p:cNvSpPr>
          <p:nvPr>
            <p:ph type="body" idx="4294967295"/>
          </p:nvPr>
        </p:nvSpPr>
        <p:spPr>
          <a:xfrm>
            <a:off x="351614" y="965713"/>
            <a:ext cx="7718425" cy="3416300"/>
          </a:xfrm>
        </p:spPr>
        <p:txBody>
          <a:bodyPr/>
          <a:lstStyle/>
          <a:p>
            <a:pPr>
              <a:lnSpc>
                <a:spcPct val="80000"/>
              </a:lnSpc>
            </a:pPr>
            <a:r>
              <a:rPr lang="de-DE" altLang="de-DE" sz="1600" dirty="0"/>
              <a:t>Die Macht der Rede			Spr.</a:t>
            </a:r>
          </a:p>
          <a:p>
            <a:pPr lvl="1">
              <a:lnSpc>
                <a:spcPct val="80000"/>
              </a:lnSpc>
            </a:pPr>
            <a:r>
              <a:rPr lang="de-DE" altLang="de-DE" sz="1600" dirty="0"/>
              <a:t>Zum Leben oder zum Tod  		18: 21</a:t>
            </a:r>
          </a:p>
          <a:p>
            <a:pPr lvl="1">
              <a:lnSpc>
                <a:spcPct val="80000"/>
              </a:lnSpc>
            </a:pPr>
            <a:r>
              <a:rPr lang="de-DE" altLang="de-DE" sz="1600" dirty="0"/>
              <a:t>Zu heilen oder zu zerstören  		12: 18</a:t>
            </a:r>
          </a:p>
          <a:p>
            <a:pPr lvl="1">
              <a:lnSpc>
                <a:spcPct val="80000"/>
              </a:lnSpc>
            </a:pPr>
            <a:r>
              <a:rPr lang="de-DE" altLang="de-DE" sz="1600" dirty="0"/>
              <a:t>Zu belohnen oder zu verletzen 	12: 14/ 18:6 ff</a:t>
            </a:r>
          </a:p>
          <a:p>
            <a:pPr lvl="1">
              <a:lnSpc>
                <a:spcPct val="80000"/>
              </a:lnSpc>
              <a:buFontTx/>
              <a:buNone/>
            </a:pPr>
            <a:endParaRPr lang="de-DE" altLang="de-DE" sz="1600" dirty="0"/>
          </a:p>
          <a:p>
            <a:pPr>
              <a:lnSpc>
                <a:spcPct val="80000"/>
              </a:lnSpc>
            </a:pPr>
            <a:r>
              <a:rPr lang="de-DE" altLang="de-DE" sz="1600" dirty="0"/>
              <a:t>Kriterien schlechter Rede			Spr.</a:t>
            </a:r>
          </a:p>
          <a:p>
            <a:pPr lvl="1">
              <a:lnSpc>
                <a:spcPct val="80000"/>
              </a:lnSpc>
            </a:pPr>
            <a:r>
              <a:rPr lang="de-DE" altLang="de-DE" sz="1600" dirty="0"/>
              <a:t>Lügenworte			12: 22</a:t>
            </a:r>
          </a:p>
          <a:p>
            <a:pPr lvl="1">
              <a:lnSpc>
                <a:spcPct val="80000"/>
              </a:lnSpc>
            </a:pPr>
            <a:r>
              <a:rPr lang="de-DE" altLang="de-DE" sz="1600" dirty="0"/>
              <a:t>Verleumdung			10:18</a:t>
            </a:r>
          </a:p>
          <a:p>
            <a:pPr lvl="1">
              <a:lnSpc>
                <a:spcPct val="80000"/>
              </a:lnSpc>
            </a:pPr>
            <a:r>
              <a:rPr lang="de-DE" altLang="de-DE" sz="1600" dirty="0"/>
              <a:t>Falsches Zeugnis			17: 23</a:t>
            </a:r>
          </a:p>
          <a:p>
            <a:pPr lvl="1">
              <a:lnSpc>
                <a:spcPct val="80000"/>
              </a:lnSpc>
            </a:pPr>
            <a:r>
              <a:rPr lang="de-DE" altLang="de-DE" sz="1600" dirty="0"/>
              <a:t>Heuchelei				29: 5</a:t>
            </a:r>
          </a:p>
          <a:p>
            <a:pPr lvl="1">
              <a:lnSpc>
                <a:spcPct val="80000"/>
              </a:lnSpc>
            </a:pPr>
            <a:r>
              <a:rPr lang="de-DE" altLang="de-DE" sz="1600" dirty="0"/>
              <a:t>Geschwätz			10:19</a:t>
            </a:r>
          </a:p>
        </p:txBody>
      </p:sp>
    </p:spTree>
    <p:extLst>
      <p:ext uri="{BB962C8B-B14F-4D97-AF65-F5344CB8AC3E}">
        <p14:creationId xmlns:p14="http://schemas.microsoft.com/office/powerpoint/2010/main" val="354347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DE" altLang="de-DE"/>
              <a:t>Kriterien guter Rede</a:t>
            </a:r>
          </a:p>
        </p:txBody>
      </p:sp>
      <p:sp>
        <p:nvSpPr>
          <p:cNvPr id="57347" name="Rectangle 3"/>
          <p:cNvSpPr>
            <a:spLocks noGrp="1" noChangeArrowheads="1"/>
          </p:cNvSpPr>
          <p:nvPr>
            <p:ph type="body" idx="4294967295"/>
          </p:nvPr>
        </p:nvSpPr>
        <p:spPr>
          <a:xfrm>
            <a:off x="1494503" y="1378667"/>
            <a:ext cx="7718425" cy="3416300"/>
          </a:xfrm>
        </p:spPr>
        <p:txBody>
          <a:bodyPr/>
          <a:lstStyle/>
          <a:p>
            <a:r>
              <a:rPr lang="de-DE" altLang="de-DE" sz="2000" dirty="0"/>
              <a:t>Sanftheit		15:1</a:t>
            </a:r>
          </a:p>
          <a:p>
            <a:r>
              <a:rPr lang="de-DE" altLang="de-DE" sz="2000" dirty="0"/>
              <a:t>Kein Selbstruhm	27: 1+2</a:t>
            </a:r>
          </a:p>
          <a:p>
            <a:r>
              <a:rPr lang="de-DE" altLang="de-DE" sz="2000" dirty="0"/>
              <a:t>Zurückhaltung	17: 27</a:t>
            </a:r>
          </a:p>
          <a:p>
            <a:r>
              <a:rPr lang="de-DE" altLang="de-DE" sz="2000" dirty="0"/>
              <a:t>Kein Klatsch	      	10:12</a:t>
            </a:r>
          </a:p>
          <a:p>
            <a:r>
              <a:rPr lang="de-DE" altLang="de-DE" sz="2000" dirty="0"/>
              <a:t>Befähigung		15: 23+28</a:t>
            </a:r>
          </a:p>
          <a:p>
            <a:r>
              <a:rPr lang="de-DE" altLang="de-DE" sz="2000" dirty="0"/>
              <a:t>Mit Überlegung	15: 28 </a:t>
            </a:r>
          </a:p>
          <a:p>
            <a:r>
              <a:rPr lang="de-DE" altLang="de-DE" sz="2000" dirty="0"/>
              <a:t>In Wahrheit		16:13</a:t>
            </a:r>
          </a:p>
        </p:txBody>
      </p:sp>
    </p:spTree>
    <p:extLst>
      <p:ext uri="{BB962C8B-B14F-4D97-AF65-F5344CB8AC3E}">
        <p14:creationId xmlns:p14="http://schemas.microsoft.com/office/powerpoint/2010/main" val="84398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Kintsugi: The Aesthetics Of Repair | Fanatic C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310" y="3717302"/>
            <a:ext cx="1950488" cy="1426197"/>
          </a:xfrm>
          <a:prstGeom prst="rect">
            <a:avLst/>
          </a:prstGeom>
        </p:spPr>
      </p:pic>
      <p:sp>
        <p:nvSpPr>
          <p:cNvPr id="2" name="Titel 1"/>
          <p:cNvSpPr txBox="1">
            <a:spLocks noGrp="1"/>
          </p:cNvSpPr>
          <p:nvPr>
            <p:ph type="title" idx="4294967295"/>
          </p:nvPr>
        </p:nvSpPr>
        <p:spPr>
          <a:xfrm>
            <a:off x="1425575" y="853062"/>
            <a:ext cx="7718425" cy="573088"/>
          </a:xfrm>
          <a:prstGeom prst="rect">
            <a:avLst/>
          </a:prstGeom>
        </p:spPr>
        <p:txBody>
          <a:bodyPr/>
          <a:lstStyle>
            <a:lvl1pPr lvl="0" rtl="0">
              <a:defRPr/>
            </a:lvl1pPr>
          </a:lstStyle>
          <a:p>
            <a:pPr lvl="0" rtl="0"/>
            <a:r>
              <a:rPr lang="de-DE" dirty="0"/>
              <a:t>Resilienz – Immunsystem der Seele </a:t>
            </a:r>
          </a:p>
        </p:txBody>
      </p:sp>
      <p:sp>
        <p:nvSpPr>
          <p:cNvPr id="3" name="Textplatzhalter 2"/>
          <p:cNvSpPr txBox="1">
            <a:spLocks noGrp="1"/>
          </p:cNvSpPr>
          <p:nvPr>
            <p:ph type="body" idx="4294967295"/>
          </p:nvPr>
        </p:nvSpPr>
        <p:spPr>
          <a:xfrm>
            <a:off x="484052" y="1851566"/>
            <a:ext cx="8728042" cy="2927350"/>
          </a:xfrm>
          <a:prstGeom prst="rect">
            <a:avLst/>
          </a:prstGeom>
        </p:spPr>
        <p:txBody>
          <a:bodyPr/>
          <a:lstStyle>
            <a:lvl1pPr lvl="0" rtl="0">
              <a:defRPr/>
            </a:lvl1pPr>
          </a:lstStyle>
          <a:p>
            <a:pPr lvl="0" rtl="0"/>
            <a:r>
              <a:rPr lang="de-DE" sz="1950" i="1" dirty="0" err="1"/>
              <a:t>Spr</a:t>
            </a:r>
            <a:r>
              <a:rPr lang="de-DE" sz="1950" i="1" dirty="0"/>
              <a:t> 24: 10  Ob du stark bist, zeigt sich erst in der Not</a:t>
            </a:r>
          </a:p>
          <a:p>
            <a:pPr lvl="0" rtl="0"/>
            <a:r>
              <a:rPr lang="de-DE" sz="1950" i="1" dirty="0" err="1"/>
              <a:t>Spr</a:t>
            </a:r>
            <a:r>
              <a:rPr lang="de-DE" sz="1950" i="1" dirty="0"/>
              <a:t> 24: 16  Der Gottesfürchtige kann sieben mal fallen und wird doch                 	 	       jedes Mal wieder aufstehen….</a:t>
            </a:r>
          </a:p>
          <a:p>
            <a:pPr lvl="0" rtl="0"/>
            <a:endParaRPr lang="de-DE" sz="1950" i="1" dirty="0"/>
          </a:p>
          <a:p>
            <a:pPr lvl="0" rtl="0"/>
            <a:r>
              <a:rPr lang="de-DE" sz="1950" i="1" dirty="0" err="1"/>
              <a:t>Kentsugi</a:t>
            </a:r>
            <a:r>
              <a:rPr lang="de-DE" sz="1950" i="1" dirty="0"/>
              <a:t> – eine japanische Reparaturmethode für Keramik</a:t>
            </a:r>
          </a:p>
          <a:p>
            <a:pPr lvl="0" rtl="0"/>
            <a:r>
              <a:rPr lang="de-DE" sz="1950" i="1" dirty="0"/>
              <a:t>Herausforderungen als Reifungshilfe für unseren Glauben</a:t>
            </a:r>
          </a:p>
        </p:txBody>
      </p:sp>
    </p:spTree>
    <p:extLst>
      <p:ext uri="{BB962C8B-B14F-4D97-AF65-F5344CB8AC3E}">
        <p14:creationId xmlns:p14="http://schemas.microsoft.com/office/powerpoint/2010/main" val="279876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44697" y="779322"/>
            <a:ext cx="7704000" cy="572700"/>
          </a:xfrm>
        </p:spPr>
        <p:txBody>
          <a:bodyPr/>
          <a:lstStyle/>
          <a:p>
            <a:r>
              <a:rPr lang="de-DE" altLang="de-DE" dirty="0"/>
              <a:t>Die Quelle guter Rede</a:t>
            </a:r>
          </a:p>
        </p:txBody>
      </p:sp>
      <p:sp>
        <p:nvSpPr>
          <p:cNvPr id="58371" name="Rectangle 3"/>
          <p:cNvSpPr>
            <a:spLocks noGrp="1" noChangeArrowheads="1"/>
          </p:cNvSpPr>
          <p:nvPr>
            <p:ph type="body" idx="4294967295"/>
          </p:nvPr>
        </p:nvSpPr>
        <p:spPr>
          <a:xfrm>
            <a:off x="953729" y="1840784"/>
            <a:ext cx="7718425" cy="3416300"/>
          </a:xfrm>
        </p:spPr>
        <p:txBody>
          <a:bodyPr/>
          <a:lstStyle/>
          <a:p>
            <a:r>
              <a:rPr lang="de-DE" altLang="de-DE" sz="2800" dirty="0"/>
              <a:t>Ein gutes Herz		16:23</a:t>
            </a:r>
          </a:p>
          <a:p>
            <a:r>
              <a:rPr lang="de-DE" altLang="de-DE" sz="2800" dirty="0"/>
              <a:t>Gute Freunde			13:20</a:t>
            </a:r>
          </a:p>
          <a:p>
            <a:r>
              <a:rPr lang="de-DE" altLang="de-DE" sz="2800" dirty="0"/>
              <a:t>Gute Lehre			22:17 ff</a:t>
            </a:r>
          </a:p>
          <a:p>
            <a:r>
              <a:rPr lang="de-DE" altLang="de-DE" sz="2800" dirty="0"/>
              <a:t>Gebet				16:1-3</a:t>
            </a:r>
          </a:p>
        </p:txBody>
      </p:sp>
    </p:spTree>
    <p:extLst>
      <p:ext uri="{BB962C8B-B14F-4D97-AF65-F5344CB8AC3E}">
        <p14:creationId xmlns:p14="http://schemas.microsoft.com/office/powerpoint/2010/main" val="427610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7045" y="435193"/>
            <a:ext cx="7704000" cy="572700"/>
          </a:xfrm>
        </p:spPr>
        <p:txBody>
          <a:bodyPr/>
          <a:lstStyle/>
          <a:p>
            <a:r>
              <a:rPr lang="de-DE" altLang="de-DE" sz="3000" dirty="0"/>
              <a:t>Tipps zur besseren Verständigung</a:t>
            </a:r>
          </a:p>
        </p:txBody>
      </p:sp>
      <p:sp>
        <p:nvSpPr>
          <p:cNvPr id="59395" name="Rectangle 3"/>
          <p:cNvSpPr>
            <a:spLocks noGrp="1" noChangeArrowheads="1"/>
          </p:cNvSpPr>
          <p:nvPr>
            <p:ph type="body" idx="4294967295"/>
          </p:nvPr>
        </p:nvSpPr>
        <p:spPr>
          <a:xfrm>
            <a:off x="1425575" y="1378667"/>
            <a:ext cx="7718425" cy="3416300"/>
          </a:xfrm>
        </p:spPr>
        <p:txBody>
          <a:bodyPr/>
          <a:lstStyle/>
          <a:p>
            <a:pPr>
              <a:lnSpc>
                <a:spcPct val="80000"/>
              </a:lnSpc>
            </a:pPr>
            <a:r>
              <a:rPr lang="de-DE" altLang="de-DE" sz="2100" dirty="0"/>
              <a:t>Sprich aufrichtig- ohne Beschuldigung</a:t>
            </a:r>
          </a:p>
          <a:p>
            <a:pPr>
              <a:lnSpc>
                <a:spcPct val="80000"/>
              </a:lnSpc>
            </a:pPr>
            <a:r>
              <a:rPr lang="de-DE" altLang="de-DE" sz="2100" dirty="0"/>
              <a:t>Suche nach freundlichen Worten</a:t>
            </a:r>
          </a:p>
          <a:p>
            <a:pPr>
              <a:lnSpc>
                <a:spcPct val="80000"/>
              </a:lnSpc>
            </a:pPr>
            <a:r>
              <a:rPr lang="de-DE" altLang="de-DE" sz="2100" dirty="0"/>
              <a:t>Übertreibe nicht- bleibe bei der Wahrheit</a:t>
            </a:r>
          </a:p>
          <a:p>
            <a:pPr>
              <a:lnSpc>
                <a:spcPct val="80000"/>
              </a:lnSpc>
            </a:pPr>
            <a:r>
              <a:rPr lang="de-DE" altLang="de-DE" sz="2100" dirty="0"/>
              <a:t>Vermeide allg. Aussagen „Man sagt...“</a:t>
            </a:r>
          </a:p>
          <a:p>
            <a:pPr>
              <a:lnSpc>
                <a:spcPct val="80000"/>
              </a:lnSpc>
            </a:pPr>
            <a:r>
              <a:rPr lang="de-DE" altLang="de-DE" sz="2100" dirty="0"/>
              <a:t>Lerne ZUHÖREN</a:t>
            </a:r>
          </a:p>
          <a:p>
            <a:pPr>
              <a:lnSpc>
                <a:spcPct val="80000"/>
              </a:lnSpc>
            </a:pPr>
            <a:r>
              <a:rPr lang="de-DE" altLang="de-DE" sz="2100" dirty="0"/>
              <a:t>Lass dich nicht vom Bösen überwinden</a:t>
            </a:r>
          </a:p>
          <a:p>
            <a:pPr>
              <a:lnSpc>
                <a:spcPct val="80000"/>
              </a:lnSpc>
            </a:pPr>
            <a:r>
              <a:rPr lang="de-DE" altLang="de-DE" sz="2100" dirty="0"/>
              <a:t>Stehe zu deinem eigenen Versagen</a:t>
            </a:r>
          </a:p>
          <a:p>
            <a:pPr>
              <a:lnSpc>
                <a:spcPct val="80000"/>
              </a:lnSpc>
            </a:pPr>
            <a:r>
              <a:rPr lang="de-DE" altLang="de-DE" sz="2100" dirty="0"/>
              <a:t>Frage nach, um genauer zu verstehen</a:t>
            </a:r>
          </a:p>
          <a:p>
            <a:pPr>
              <a:lnSpc>
                <a:spcPct val="80000"/>
              </a:lnSpc>
            </a:pPr>
            <a:r>
              <a:rPr lang="de-DE" altLang="de-DE" sz="2100" dirty="0"/>
              <a:t>Benutze die Filter: Ist es ...</a:t>
            </a:r>
          </a:p>
          <a:p>
            <a:pPr lvl="1">
              <a:lnSpc>
                <a:spcPct val="80000"/>
              </a:lnSpc>
            </a:pPr>
            <a:r>
              <a:rPr lang="de-DE" altLang="de-DE" sz="1800" dirty="0"/>
              <a:t>wahr?  ...gut?  ...wichtig? ...erbauend?</a:t>
            </a:r>
          </a:p>
        </p:txBody>
      </p:sp>
    </p:spTree>
    <p:extLst>
      <p:ext uri="{BB962C8B-B14F-4D97-AF65-F5344CB8AC3E}">
        <p14:creationId xmlns:p14="http://schemas.microsoft.com/office/powerpoint/2010/main" val="1839544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20000" y="981748"/>
            <a:ext cx="7704000" cy="572700"/>
          </a:xfrm>
        </p:spPr>
        <p:txBody>
          <a:bodyPr/>
          <a:lstStyle/>
          <a:p>
            <a:pPr eaLnBrk="1" hangingPunct="1"/>
            <a:r>
              <a:rPr lang="de-DE" altLang="de-DE" dirty="0"/>
              <a:t>Die Grundregeln des Gesprächs:</a:t>
            </a:r>
          </a:p>
        </p:txBody>
      </p:sp>
      <p:sp>
        <p:nvSpPr>
          <p:cNvPr id="60419" name="Rectangle 3"/>
          <p:cNvSpPr>
            <a:spLocks noGrp="1" noChangeArrowheads="1"/>
          </p:cNvSpPr>
          <p:nvPr>
            <p:ph type="subTitle" idx="1"/>
          </p:nvPr>
        </p:nvSpPr>
        <p:spPr>
          <a:xfrm>
            <a:off x="487185" y="1914719"/>
            <a:ext cx="4084815" cy="1322700"/>
          </a:xfrm>
        </p:spPr>
        <p:txBody>
          <a:bodyPr/>
          <a:lstStyle/>
          <a:p>
            <a:pPr algn="l" eaLnBrk="1" hangingPunct="1">
              <a:lnSpc>
                <a:spcPct val="90000"/>
              </a:lnSpc>
            </a:pPr>
            <a:r>
              <a:rPr lang="de-DE" altLang="de-DE" sz="1950" dirty="0"/>
              <a:t>10 Tipps</a:t>
            </a:r>
          </a:p>
          <a:p>
            <a:pPr lvl="1" algn="l" eaLnBrk="1" hangingPunct="1">
              <a:lnSpc>
                <a:spcPct val="90000"/>
              </a:lnSpc>
            </a:pPr>
            <a:r>
              <a:rPr lang="de-DE" altLang="de-DE" sz="1650" dirty="0"/>
              <a:t>Ich statt man – Ich- Botschaften, nicht „man“</a:t>
            </a:r>
          </a:p>
          <a:p>
            <a:pPr lvl="1" algn="l" eaLnBrk="1" hangingPunct="1">
              <a:lnSpc>
                <a:spcPct val="90000"/>
              </a:lnSpc>
            </a:pPr>
            <a:r>
              <a:rPr lang="de-DE" altLang="de-DE" sz="1650" dirty="0"/>
              <a:t>Zuhören statt „Ich weiß schon!“</a:t>
            </a:r>
          </a:p>
          <a:p>
            <a:pPr lvl="1" algn="l" eaLnBrk="1" hangingPunct="1">
              <a:lnSpc>
                <a:spcPct val="90000"/>
              </a:lnSpc>
            </a:pPr>
            <a:r>
              <a:rPr lang="de-DE" altLang="de-DE" sz="1650" dirty="0"/>
              <a:t>Nachfragen statt unterstellen</a:t>
            </a:r>
          </a:p>
          <a:p>
            <a:pPr lvl="1" algn="l" eaLnBrk="1" hangingPunct="1">
              <a:lnSpc>
                <a:spcPct val="90000"/>
              </a:lnSpc>
            </a:pPr>
            <a:r>
              <a:rPr lang="de-DE" altLang="de-DE" sz="1650" dirty="0"/>
              <a:t>Beschreiben statt bewerten</a:t>
            </a:r>
          </a:p>
          <a:p>
            <a:pPr lvl="1" algn="l" eaLnBrk="1" hangingPunct="1">
              <a:lnSpc>
                <a:spcPct val="90000"/>
              </a:lnSpc>
            </a:pPr>
            <a:r>
              <a:rPr lang="de-DE" altLang="de-DE" sz="1650" dirty="0"/>
              <a:t>Eigene Gefühle statt Kritik am anderen</a:t>
            </a:r>
          </a:p>
          <a:p>
            <a:pPr lvl="1" algn="l" eaLnBrk="1" hangingPunct="1">
              <a:lnSpc>
                <a:spcPct val="90000"/>
              </a:lnSpc>
            </a:pPr>
            <a:r>
              <a:rPr lang="de-DE" altLang="de-DE" sz="1650" dirty="0"/>
              <a:t>Deutlich aussprechen statt andeuten</a:t>
            </a:r>
          </a:p>
        </p:txBody>
      </p:sp>
      <p:sp>
        <p:nvSpPr>
          <p:cNvPr id="2" name="Untertitel 1"/>
          <p:cNvSpPr>
            <a:spLocks noGrp="1"/>
          </p:cNvSpPr>
          <p:nvPr>
            <p:ph type="subTitle" idx="2"/>
          </p:nvPr>
        </p:nvSpPr>
        <p:spPr>
          <a:xfrm>
            <a:off x="4150951" y="2226672"/>
            <a:ext cx="4580093" cy="1322700"/>
          </a:xfrm>
        </p:spPr>
        <p:txBody>
          <a:bodyPr/>
          <a:lstStyle/>
          <a:p>
            <a:pPr lvl="1" algn="l" eaLnBrk="1" hangingPunct="1">
              <a:lnSpc>
                <a:spcPct val="90000"/>
              </a:lnSpc>
            </a:pPr>
            <a:r>
              <a:rPr lang="de-DE" altLang="de-DE" sz="1650" dirty="0"/>
              <a:t>Unmittelbare Rückmeldung statt globale Abrechnung</a:t>
            </a:r>
          </a:p>
          <a:p>
            <a:pPr lvl="1" algn="l" eaLnBrk="1" hangingPunct="1">
              <a:lnSpc>
                <a:spcPct val="90000"/>
              </a:lnSpc>
            </a:pPr>
            <a:r>
              <a:rPr lang="de-DE" altLang="de-DE" sz="1650" dirty="0"/>
              <a:t>Gezielte Aussagen statt generelle Aussagen</a:t>
            </a:r>
          </a:p>
          <a:p>
            <a:pPr lvl="1" algn="l" eaLnBrk="1" hangingPunct="1">
              <a:lnSpc>
                <a:spcPct val="90000"/>
              </a:lnSpc>
            </a:pPr>
            <a:r>
              <a:rPr lang="de-DE" altLang="de-DE" sz="1650" dirty="0"/>
              <a:t>Mit eigenen Worten das Verstandene wiederholen</a:t>
            </a:r>
          </a:p>
          <a:p>
            <a:pPr lvl="1" algn="l" eaLnBrk="1" hangingPunct="1">
              <a:lnSpc>
                <a:spcPct val="90000"/>
              </a:lnSpc>
            </a:pPr>
            <a:r>
              <a:rPr lang="de-DE" altLang="de-DE" sz="1650" dirty="0"/>
              <a:t>Der JOKER:    Rede positiv: Komplimente, Lob, Dank</a:t>
            </a:r>
          </a:p>
          <a:p>
            <a:pPr algn="l"/>
            <a:endParaRPr lang="de-DE" dirty="0"/>
          </a:p>
        </p:txBody>
      </p:sp>
      <p:sp>
        <p:nvSpPr>
          <p:cNvPr id="3" name="Untertitel 2"/>
          <p:cNvSpPr>
            <a:spLocks noGrp="1"/>
          </p:cNvSpPr>
          <p:nvPr>
            <p:ph type="subTitle" idx="3"/>
          </p:nvPr>
        </p:nvSpPr>
        <p:spPr>
          <a:xfrm>
            <a:off x="-1256791" y="4530661"/>
            <a:ext cx="3397200" cy="520800"/>
          </a:xfrm>
        </p:spPr>
        <p:txBody>
          <a:bodyPr/>
          <a:lstStyle/>
          <a:p>
            <a:r>
              <a:rPr lang="de-DE" dirty="0"/>
              <a:t>.</a:t>
            </a:r>
          </a:p>
        </p:txBody>
      </p:sp>
      <p:sp>
        <p:nvSpPr>
          <p:cNvPr id="4" name="Untertitel 3"/>
          <p:cNvSpPr>
            <a:spLocks noGrp="1"/>
          </p:cNvSpPr>
          <p:nvPr>
            <p:ph type="subTitle" idx="4"/>
          </p:nvPr>
        </p:nvSpPr>
        <p:spPr>
          <a:xfrm>
            <a:off x="7131415" y="3861325"/>
            <a:ext cx="3397200" cy="520800"/>
          </a:xfrm>
        </p:spPr>
        <p:txBody>
          <a:bodyPr/>
          <a:lstStyle/>
          <a:p>
            <a:r>
              <a:rPr lang="de-DE" dirty="0"/>
              <a:t>.</a:t>
            </a:r>
          </a:p>
        </p:txBody>
      </p:sp>
    </p:spTree>
    <p:extLst>
      <p:ext uri="{BB962C8B-B14F-4D97-AF65-F5344CB8AC3E}">
        <p14:creationId xmlns:p14="http://schemas.microsoft.com/office/powerpoint/2010/main" val="136798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1425575" y="853062"/>
            <a:ext cx="7718425" cy="573088"/>
          </a:xfrm>
          <a:prstGeom prst="rect">
            <a:avLst/>
          </a:prstGeom>
        </p:spPr>
        <p:txBody>
          <a:bodyPr/>
          <a:lstStyle>
            <a:lvl1pPr lvl="0" rtl="0">
              <a:defRPr/>
            </a:lvl1pPr>
          </a:lstStyle>
          <a:p>
            <a:pPr lvl="0" rtl="0"/>
            <a:r>
              <a:rPr lang="de-DE" dirty="0"/>
              <a:t>H.-J. Eckstein zu </a:t>
            </a:r>
            <a:br>
              <a:rPr lang="de-DE" dirty="0"/>
            </a:br>
            <a:r>
              <a:rPr lang="de-DE" sz="2800" dirty="0"/>
              <a:t>Röm 5: 3-5 </a:t>
            </a:r>
          </a:p>
        </p:txBody>
      </p:sp>
      <p:sp>
        <p:nvSpPr>
          <p:cNvPr id="3" name="Textplatzhalter 2"/>
          <p:cNvSpPr txBox="1">
            <a:spLocks noGrp="1"/>
          </p:cNvSpPr>
          <p:nvPr>
            <p:ph type="body" idx="4294967295"/>
          </p:nvPr>
        </p:nvSpPr>
        <p:spPr>
          <a:xfrm>
            <a:off x="927932" y="2408967"/>
            <a:ext cx="7511372" cy="2927350"/>
          </a:xfrm>
          <a:prstGeom prst="rect">
            <a:avLst/>
          </a:prstGeom>
        </p:spPr>
        <p:txBody>
          <a:bodyPr/>
          <a:lstStyle>
            <a:lvl1pPr lvl="0" rtl="0">
              <a:defRPr/>
            </a:lvl1pPr>
          </a:lstStyle>
          <a:p>
            <a:pPr lvl="0" rtl="0"/>
            <a:r>
              <a:rPr lang="de-DE" sz="1950" i="1" dirty="0"/>
              <a:t>Auf die Idee muss man erst mal kommen, dass ausgerechnet das, was wir uns aus unserem Alltag immer wegwünschen – nämlich die Belastungen, die Widerstände und Schwierigkeiten – uns zu dem machen, was wir ohne sie immer sein wollten: </a:t>
            </a:r>
          </a:p>
          <a:p>
            <a:pPr lvl="0" algn="ctr" rtl="0"/>
            <a:r>
              <a:rPr lang="de-DE" sz="1950" i="1" dirty="0"/>
              <a:t>Standhaft und geduldig</a:t>
            </a:r>
          </a:p>
          <a:p>
            <a:pPr lvl="0" algn="ctr" rtl="0"/>
            <a:r>
              <a:rPr lang="de-DE" sz="1950" i="1" dirty="0"/>
              <a:t>Erfahren und bewährt</a:t>
            </a:r>
          </a:p>
          <a:p>
            <a:pPr lvl="0" algn="ctr" rtl="0"/>
            <a:r>
              <a:rPr lang="de-DE" sz="1950" i="1" dirty="0"/>
              <a:t>Zuversichtlich und hoffnungsvoll</a:t>
            </a:r>
          </a:p>
        </p:txBody>
      </p:sp>
      <p:pic>
        <p:nvPicPr>
          <p:cNvPr id="1028" name="Picture 4" descr="Bild von „Hans-Joachim Eckstein, Theologe, Autor, Glaube, Musiker ...“">
            <a:extLst>
              <a:ext uri="{FF2B5EF4-FFF2-40B4-BE49-F238E27FC236}">
                <a16:creationId xmlns:a16="http://schemas.microsoft.com/office/drawing/2014/main" id="{2B463A1B-001C-90A0-4444-466D12E1E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967" y="167267"/>
            <a:ext cx="2266337" cy="155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0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1174115" y="544452"/>
            <a:ext cx="7718425" cy="573088"/>
          </a:xfrm>
          <a:prstGeom prst="rect">
            <a:avLst/>
          </a:prstGeom>
        </p:spPr>
        <p:txBody>
          <a:bodyPr/>
          <a:lstStyle>
            <a:lvl1pPr lvl="0" rtl="0">
              <a:defRPr/>
            </a:lvl1pPr>
          </a:lstStyle>
          <a:p>
            <a:pPr lvl="0" rtl="0"/>
            <a:r>
              <a:rPr lang="de-DE" dirty="0"/>
              <a:t>Widerstandsfähigkeit entwickeln </a:t>
            </a:r>
          </a:p>
        </p:txBody>
      </p:sp>
      <p:sp>
        <p:nvSpPr>
          <p:cNvPr id="3" name="Textplatzhalter 2"/>
          <p:cNvSpPr txBox="1">
            <a:spLocks noGrp="1"/>
          </p:cNvSpPr>
          <p:nvPr>
            <p:ph type="body" idx="4294967295"/>
          </p:nvPr>
        </p:nvSpPr>
        <p:spPr>
          <a:xfrm>
            <a:off x="897906" y="1314356"/>
            <a:ext cx="8728042" cy="2927350"/>
          </a:xfrm>
          <a:prstGeom prst="rect">
            <a:avLst/>
          </a:prstGeom>
        </p:spPr>
        <p:txBody>
          <a:bodyPr/>
          <a:lstStyle>
            <a:lvl1pPr lvl="0" rtl="0">
              <a:defRPr/>
            </a:lvl1pPr>
          </a:lstStyle>
          <a:p>
            <a:pPr lvl="0" rtl="0"/>
            <a:r>
              <a:rPr lang="de-DE" sz="1950" i="1" dirty="0"/>
              <a:t>Herausforderungen überwinden und sich auf Neues einlassen</a:t>
            </a:r>
          </a:p>
          <a:p>
            <a:pPr lvl="0" rtl="0"/>
            <a:r>
              <a:rPr lang="de-DE" sz="1950" i="1" dirty="0"/>
              <a:t>Biblische Beispiele  Paulus in 2 Kor 1: 3-9  / 2 Kor 11: 23-29</a:t>
            </a:r>
          </a:p>
          <a:p>
            <a:pPr lvl="1"/>
            <a:r>
              <a:rPr lang="de-DE" sz="1950" i="1" dirty="0"/>
              <a:t>Paulus erlebt Dinge, die verarbeitet werden müssen</a:t>
            </a:r>
          </a:p>
          <a:p>
            <a:pPr lvl="1"/>
            <a:r>
              <a:rPr lang="de-DE" sz="1950" i="1" dirty="0"/>
              <a:t>Körperliche Belastungen /Eingrenzungen</a:t>
            </a:r>
          </a:p>
          <a:p>
            <a:pPr lvl="1"/>
            <a:r>
              <a:rPr lang="de-DE" sz="1950" i="1" dirty="0"/>
              <a:t>Seelische Belastungen</a:t>
            </a:r>
          </a:p>
          <a:p>
            <a:pPr lvl="1"/>
            <a:r>
              <a:rPr lang="de-DE" sz="1950" i="1" dirty="0"/>
              <a:t>Geistliche Herausforderungen und Angriffe</a:t>
            </a:r>
          </a:p>
          <a:p>
            <a:pPr lvl="1"/>
            <a:r>
              <a:rPr lang="de-DE" sz="1950" i="1" dirty="0"/>
              <a:t>Soziale Isolation und relationale Herausforderungen</a:t>
            </a:r>
          </a:p>
        </p:txBody>
      </p:sp>
    </p:spTree>
    <p:extLst>
      <p:ext uri="{BB962C8B-B14F-4D97-AF65-F5344CB8AC3E}">
        <p14:creationId xmlns:p14="http://schemas.microsoft.com/office/powerpoint/2010/main" val="353627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1174115" y="544452"/>
            <a:ext cx="7718425" cy="573088"/>
          </a:xfrm>
          <a:prstGeom prst="rect">
            <a:avLst/>
          </a:prstGeom>
        </p:spPr>
        <p:txBody>
          <a:bodyPr/>
          <a:lstStyle>
            <a:lvl1pPr lvl="0" rtl="0">
              <a:defRPr/>
            </a:lvl1pPr>
          </a:lstStyle>
          <a:p>
            <a:pPr lvl="0" rtl="0"/>
            <a:r>
              <a:rPr lang="de-DE" dirty="0"/>
              <a:t>Verschiedene Krisen </a:t>
            </a:r>
          </a:p>
        </p:txBody>
      </p:sp>
      <p:sp>
        <p:nvSpPr>
          <p:cNvPr id="3" name="Textplatzhalter 2"/>
          <p:cNvSpPr txBox="1">
            <a:spLocks noGrp="1"/>
          </p:cNvSpPr>
          <p:nvPr>
            <p:ph type="body" idx="4294967295"/>
          </p:nvPr>
        </p:nvSpPr>
        <p:spPr>
          <a:xfrm>
            <a:off x="897906" y="1303205"/>
            <a:ext cx="7994634" cy="2927350"/>
          </a:xfrm>
          <a:prstGeom prst="rect">
            <a:avLst/>
          </a:prstGeom>
        </p:spPr>
        <p:txBody>
          <a:bodyPr/>
          <a:lstStyle>
            <a:lvl1pPr lvl="0" rtl="0">
              <a:defRPr/>
            </a:lvl1pPr>
          </a:lstStyle>
          <a:p>
            <a:pPr lvl="0" rtl="0"/>
            <a:r>
              <a:rPr lang="de-DE" sz="1950" i="1" dirty="0"/>
              <a:t>Identifikationskrise  (Einsamkeit/ Unklarheiten) (Wer bin ich- wohin?)</a:t>
            </a:r>
          </a:p>
          <a:p>
            <a:pPr lvl="0" rtl="0"/>
            <a:r>
              <a:rPr lang="de-DE" sz="1950" i="1" dirty="0"/>
              <a:t>Beziehungskrisen (Familie, Ehe, Team, Beruf…)</a:t>
            </a:r>
          </a:p>
          <a:p>
            <a:pPr lvl="0" rtl="0"/>
            <a:r>
              <a:rPr lang="de-DE" sz="1950" i="1" dirty="0"/>
              <a:t>Verluste (materiell, finanziell, Menschen, Vertrauensverlust)</a:t>
            </a:r>
          </a:p>
          <a:p>
            <a:pPr lvl="0" rtl="0"/>
            <a:r>
              <a:rPr lang="de-DE" sz="1950" i="1" dirty="0"/>
              <a:t>Glaubenskrisen (Umfeld, Zweifel, Anfechtungen…)</a:t>
            </a:r>
          </a:p>
          <a:p>
            <a:pPr lvl="0" rtl="0"/>
            <a:endParaRPr lang="de-DE" sz="1950" i="1" dirty="0"/>
          </a:p>
          <a:p>
            <a:pPr lvl="0" rtl="0"/>
            <a:endParaRPr lang="de-DE" sz="1950" i="1" dirty="0"/>
          </a:p>
          <a:p>
            <a:pPr lvl="0" rtl="0"/>
            <a:r>
              <a:rPr lang="de-DE" sz="1950" i="1" dirty="0"/>
              <a:t>Wachsen wir in diesen Dingen? (Werden wir bitter oder „besser“?)</a:t>
            </a:r>
          </a:p>
          <a:p>
            <a:pPr lvl="0" rtl="0"/>
            <a:r>
              <a:rPr lang="de-DE" sz="1950" i="1" dirty="0"/>
              <a:t>„…denn wir wissen, dass wir dadurch lernen….“  </a:t>
            </a:r>
            <a:r>
              <a:rPr lang="de-DE" sz="1950" i="1" dirty="0" err="1"/>
              <a:t>Röm</a:t>
            </a:r>
            <a:r>
              <a:rPr lang="de-DE" sz="1950" i="1" dirty="0"/>
              <a:t> 5: 3</a:t>
            </a:r>
          </a:p>
          <a:p>
            <a:pPr lvl="0" rtl="0"/>
            <a:r>
              <a:rPr lang="de-DE" sz="1950" i="1" dirty="0"/>
              <a:t>„Ihr wisst ja, dass ihr durch solche Bewährungsproben für euren   Glauben Standhaftigkeit erlangt...“Jak 1:3. bittet dabei um Weisheit</a:t>
            </a:r>
          </a:p>
        </p:txBody>
      </p:sp>
    </p:spTree>
    <p:extLst>
      <p:ext uri="{BB962C8B-B14F-4D97-AF65-F5344CB8AC3E}">
        <p14:creationId xmlns:p14="http://schemas.microsoft.com/office/powerpoint/2010/main" val="350585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322E5-A470-B977-F70A-188A16CE2085}"/>
              </a:ext>
            </a:extLst>
          </p:cNvPr>
          <p:cNvSpPr>
            <a:spLocks noGrp="1"/>
          </p:cNvSpPr>
          <p:nvPr>
            <p:ph type="title"/>
          </p:nvPr>
        </p:nvSpPr>
        <p:spPr>
          <a:xfrm>
            <a:off x="793144" y="1522282"/>
            <a:ext cx="4294800" cy="572700"/>
          </a:xfrm>
        </p:spPr>
        <p:txBody>
          <a:bodyPr/>
          <a:lstStyle/>
          <a:p>
            <a:r>
              <a:rPr lang="de-DE" dirty="0"/>
              <a:t>Scheitern erwünscht 	</a:t>
            </a:r>
            <a:r>
              <a:rPr lang="de-DE" sz="2800" dirty="0"/>
              <a:t>Evi </a:t>
            </a:r>
            <a:r>
              <a:rPr lang="de-DE" sz="2800" dirty="0" err="1"/>
              <a:t>Rodemann</a:t>
            </a:r>
            <a:endParaRPr lang="de-DE" sz="2800" dirty="0"/>
          </a:p>
        </p:txBody>
      </p:sp>
      <p:sp>
        <p:nvSpPr>
          <p:cNvPr id="3" name="Untertitel 2">
            <a:extLst>
              <a:ext uri="{FF2B5EF4-FFF2-40B4-BE49-F238E27FC236}">
                <a16:creationId xmlns:a16="http://schemas.microsoft.com/office/drawing/2014/main" id="{6CB2719B-C0A5-7648-B27C-66CAA4972E07}"/>
              </a:ext>
            </a:extLst>
          </p:cNvPr>
          <p:cNvSpPr>
            <a:spLocks noGrp="1"/>
          </p:cNvSpPr>
          <p:nvPr>
            <p:ph type="subTitle" idx="1"/>
          </p:nvPr>
        </p:nvSpPr>
        <p:spPr>
          <a:xfrm>
            <a:off x="560403" y="2469000"/>
            <a:ext cx="5429235" cy="2674500"/>
          </a:xfrm>
        </p:spPr>
        <p:txBody>
          <a:bodyPr/>
          <a:lstStyle/>
          <a:p>
            <a:r>
              <a:rPr lang="de-DE" sz="2000" dirty="0"/>
              <a:t>Kein Wachstum ohne Herausforderungen</a:t>
            </a:r>
          </a:p>
          <a:p>
            <a:r>
              <a:rPr lang="de-DE" sz="2000" dirty="0"/>
              <a:t>Unsere Theologie des Leidens</a:t>
            </a:r>
          </a:p>
          <a:p>
            <a:r>
              <a:rPr lang="de-DE" sz="2000" dirty="0"/>
              <a:t>Krisen als Chance</a:t>
            </a:r>
          </a:p>
          <a:p>
            <a:r>
              <a:rPr lang="de-DE" sz="2000" dirty="0"/>
              <a:t>Umgang mit Krisen</a:t>
            </a:r>
          </a:p>
          <a:p>
            <a:r>
              <a:rPr lang="de-DE" sz="2000" dirty="0"/>
              <a:t>Sich selbst leiten</a:t>
            </a:r>
          </a:p>
        </p:txBody>
      </p:sp>
      <p:pic>
        <p:nvPicPr>
          <p:cNvPr id="2052" name="Picture 4" descr="Bild von „Nachgefragt bei ... Evi Rodemann – MINDO Magazin“">
            <a:extLst>
              <a:ext uri="{FF2B5EF4-FFF2-40B4-BE49-F238E27FC236}">
                <a16:creationId xmlns:a16="http://schemas.microsoft.com/office/drawing/2014/main" id="{CADA8180-6CC7-3C2F-372D-D7D32C832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248" y="337423"/>
            <a:ext cx="2926297" cy="20100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cheitern erwünscht!: Warum uns Krisen als Leitende wachsen lassen">
            <a:extLst>
              <a:ext uri="{FF2B5EF4-FFF2-40B4-BE49-F238E27FC236}">
                <a16:creationId xmlns:a16="http://schemas.microsoft.com/office/drawing/2014/main" id="{0691A47C-6041-2764-70C4-831DA2254AB0}"/>
              </a:ext>
            </a:extLst>
          </p:cNvPr>
          <p:cNvPicPr>
            <a:picLocks noGrp="1" noChangeAspect="1" noChangeArrowheads="1"/>
          </p:cNvPicPr>
          <p:nvPr>
            <p:ph type="pic" idx="2"/>
          </p:nvPr>
        </p:nvPicPr>
        <p:blipFill>
          <a:blip r:embed="rId4">
            <a:extLst>
              <a:ext uri="{28A0092B-C50C-407E-A947-70E740481C1C}">
                <a14:useLocalDpi xmlns:a14="http://schemas.microsoft.com/office/drawing/2010/main" val="0"/>
              </a:ext>
            </a:extLst>
          </a:blip>
          <a:srcRect t="18582" b="18582"/>
          <a:stretch>
            <a:fillRect/>
          </a:stretch>
        </p:blipFill>
        <p:spPr bwMode="auto">
          <a:xfrm>
            <a:off x="5868980" y="1742477"/>
            <a:ext cx="3063600" cy="30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6097677-7615-AB12-89BF-C2D3ADBFA767}"/>
              </a:ext>
            </a:extLst>
          </p:cNvPr>
          <p:cNvPicPr>
            <a:picLocks noChangeAspect="1"/>
          </p:cNvPicPr>
          <p:nvPr/>
        </p:nvPicPr>
        <p:blipFill>
          <a:blip r:embed="rId3"/>
          <a:stretch>
            <a:fillRect/>
          </a:stretch>
        </p:blipFill>
        <p:spPr>
          <a:xfrm>
            <a:off x="912312" y="0"/>
            <a:ext cx="7319376" cy="5143500"/>
          </a:xfrm>
          <a:prstGeom prst="rect">
            <a:avLst/>
          </a:prstGeom>
        </p:spPr>
      </p:pic>
    </p:spTree>
    <p:extLst>
      <p:ext uri="{BB962C8B-B14F-4D97-AF65-F5344CB8AC3E}">
        <p14:creationId xmlns:p14="http://schemas.microsoft.com/office/powerpoint/2010/main" val="183376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54DAD-66B2-3333-18A0-C50D309DF5EF}"/>
              </a:ext>
            </a:extLst>
          </p:cNvPr>
          <p:cNvSpPr>
            <a:spLocks noGrp="1"/>
          </p:cNvSpPr>
          <p:nvPr>
            <p:ph type="title"/>
          </p:nvPr>
        </p:nvSpPr>
        <p:spPr>
          <a:xfrm>
            <a:off x="835888" y="752133"/>
            <a:ext cx="7739400" cy="572700"/>
          </a:xfrm>
        </p:spPr>
        <p:txBody>
          <a:bodyPr/>
          <a:lstStyle/>
          <a:p>
            <a:r>
              <a:rPr lang="de-DE" dirty="0"/>
              <a:t>Ps 92: 14  – der grünende Palmbaum</a:t>
            </a:r>
          </a:p>
        </p:txBody>
      </p:sp>
      <p:sp>
        <p:nvSpPr>
          <p:cNvPr id="3" name="Untertitel 2">
            <a:extLst>
              <a:ext uri="{FF2B5EF4-FFF2-40B4-BE49-F238E27FC236}">
                <a16:creationId xmlns:a16="http://schemas.microsoft.com/office/drawing/2014/main" id="{30D4FADB-6EE1-84E1-F0B4-147C52CDD2A9}"/>
              </a:ext>
            </a:extLst>
          </p:cNvPr>
          <p:cNvSpPr>
            <a:spLocks noGrp="1"/>
          </p:cNvSpPr>
          <p:nvPr>
            <p:ph type="subTitle" idx="1"/>
          </p:nvPr>
        </p:nvSpPr>
        <p:spPr>
          <a:xfrm>
            <a:off x="713225" y="1575483"/>
            <a:ext cx="5308434" cy="2674500"/>
          </a:xfrm>
        </p:spPr>
        <p:txBody>
          <a:bodyPr/>
          <a:lstStyle/>
          <a:p>
            <a:r>
              <a:rPr lang="de-DE" sz="1800" dirty="0"/>
              <a:t>Eine Pflanze wächst in </a:t>
            </a:r>
            <a:r>
              <a:rPr lang="de-DE" sz="1800" b="1" dirty="0"/>
              <a:t>zwei</a:t>
            </a:r>
            <a:r>
              <a:rPr lang="de-DE" sz="1800" dirty="0"/>
              <a:t> Richtungen</a:t>
            </a:r>
          </a:p>
          <a:p>
            <a:r>
              <a:rPr lang="de-DE" sz="1800" dirty="0"/>
              <a:t>   nach oben: Blüte, Blätter, Frucht</a:t>
            </a:r>
          </a:p>
          <a:p>
            <a:r>
              <a:rPr lang="de-DE" sz="1800" dirty="0"/>
              <a:t>   nach unten: Wurzelwerk</a:t>
            </a:r>
          </a:p>
          <a:p>
            <a:r>
              <a:rPr lang="de-DE" sz="1800" dirty="0"/>
              <a:t>   entscheidend ist der Teil, den niemand sieht</a:t>
            </a:r>
          </a:p>
          <a:p>
            <a:endParaRPr lang="de-DE" sz="1800" dirty="0"/>
          </a:p>
          <a:p>
            <a:r>
              <a:rPr lang="de-DE" sz="1800" dirty="0"/>
              <a:t>…wachsen unter maximaler Belastung</a:t>
            </a:r>
          </a:p>
          <a:p>
            <a:endParaRPr lang="de-DE" sz="1800" dirty="0"/>
          </a:p>
          <a:p>
            <a:r>
              <a:rPr lang="de-DE" sz="1800" dirty="0"/>
              <a:t>…wachsen, unabhängig von den Umständen</a:t>
            </a:r>
          </a:p>
          <a:p>
            <a:endParaRPr lang="de-DE" sz="1800" dirty="0"/>
          </a:p>
          <a:p>
            <a:r>
              <a:rPr lang="de-DE" sz="1800" dirty="0"/>
              <a:t>…wachsen, auch wenn man die Schale ankratzt</a:t>
            </a:r>
          </a:p>
        </p:txBody>
      </p:sp>
      <p:pic>
        <p:nvPicPr>
          <p:cNvPr id="6" name="Bildplatzhalter 5" descr="Ein Bild, das Pflanze, Baum, Palme Orchidee, Himmel enthält.&#10;&#10;KI-generierte Inhalte können fehlerhaft sein.">
            <a:extLst>
              <a:ext uri="{FF2B5EF4-FFF2-40B4-BE49-F238E27FC236}">
                <a16:creationId xmlns:a16="http://schemas.microsoft.com/office/drawing/2014/main" id="{4D8B4476-B002-501E-325E-A5BCD27C7F44}"/>
              </a:ext>
            </a:extLst>
          </p:cNvPr>
          <p:cNvPicPr>
            <a:picLocks noGrp="1" noChangeAspect="1"/>
          </p:cNvPicPr>
          <p:nvPr>
            <p:ph type="pic" idx="2"/>
          </p:nvPr>
        </p:nvPicPr>
        <p:blipFill>
          <a:blip r:embed="rId3">
            <a:extLst>
              <a:ext uri="{837473B0-CC2E-450A-ABE3-18F120FF3D39}">
                <a1611:picAttrSrcUrl xmlns:a1611="http://schemas.microsoft.com/office/drawing/2016/11/main" r:id="rId4"/>
              </a:ext>
            </a:extLst>
          </a:blip>
          <a:srcRect t="21857" b="21857"/>
          <a:stretch>
            <a:fillRect/>
          </a:stretch>
        </p:blipFill>
        <p:spPr>
          <a:xfrm>
            <a:off x="6456556" y="1630116"/>
            <a:ext cx="2565234" cy="2565234"/>
          </a:xfrm>
        </p:spPr>
      </p:pic>
    </p:spTree>
    <p:extLst>
      <p:ext uri="{BB962C8B-B14F-4D97-AF65-F5344CB8AC3E}">
        <p14:creationId xmlns:p14="http://schemas.microsoft.com/office/powerpoint/2010/main" val="160568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68375" y="864492"/>
            <a:ext cx="7718425" cy="573088"/>
          </a:xfrm>
          <a:prstGeom prst="rect">
            <a:avLst/>
          </a:prstGeom>
        </p:spPr>
        <p:txBody>
          <a:bodyPr/>
          <a:lstStyle>
            <a:lvl1pPr lvl="0" rtl="0">
              <a:defRPr/>
            </a:lvl1pPr>
          </a:lstStyle>
          <a:p>
            <a:pPr lvl="0" rtl="0"/>
            <a:r>
              <a:rPr lang="de-DE" dirty="0"/>
              <a:t>Gottes Handeln an Elia- in der Krise </a:t>
            </a:r>
          </a:p>
        </p:txBody>
      </p:sp>
      <p:sp>
        <p:nvSpPr>
          <p:cNvPr id="3" name="Textplatzhalter 2"/>
          <p:cNvSpPr txBox="1">
            <a:spLocks noGrp="1"/>
          </p:cNvSpPr>
          <p:nvPr>
            <p:ph type="body" idx="4294967295"/>
          </p:nvPr>
        </p:nvSpPr>
        <p:spPr>
          <a:xfrm>
            <a:off x="326406" y="2021716"/>
            <a:ext cx="8728042" cy="640174"/>
          </a:xfrm>
          <a:prstGeom prst="rect">
            <a:avLst/>
          </a:prstGeom>
        </p:spPr>
        <p:txBody>
          <a:bodyPr/>
          <a:lstStyle>
            <a:lvl1pPr lvl="0" rtl="0">
              <a:defRPr/>
            </a:lvl1pPr>
          </a:lstStyle>
          <a:p>
            <a:pPr lvl="0" rtl="0"/>
            <a:r>
              <a:rPr lang="de-DE" sz="1950" i="1" dirty="0"/>
              <a:t>Physisch – schlafen, wandern, essen und trinken</a:t>
            </a:r>
          </a:p>
          <a:p>
            <a:pPr lvl="0" rtl="0"/>
            <a:r>
              <a:rPr lang="de-DE" sz="1950" i="1" dirty="0"/>
              <a:t>Psychisch -  Gott stellt Fragen, lässt ihn reden</a:t>
            </a:r>
          </a:p>
          <a:p>
            <a:pPr lvl="0" rtl="0"/>
            <a:r>
              <a:rPr lang="de-DE" sz="1950" i="1" dirty="0"/>
              <a:t>Geistlich – Gott begegnet ihm auf eine neue Art</a:t>
            </a:r>
          </a:p>
          <a:p>
            <a:pPr lvl="0" rtl="0"/>
            <a:r>
              <a:rPr lang="de-DE" sz="1950" i="1" dirty="0"/>
              <a:t>Relational – Stellt Beziehungen wieder her</a:t>
            </a:r>
          </a:p>
          <a:p>
            <a:pPr lvl="0" rtl="0"/>
            <a:r>
              <a:rPr lang="de-DE" sz="1950" i="1" dirty="0"/>
              <a:t>Visionär – Neuer Auftrag, Perspektive, Leben und Dienst gehen weiter</a:t>
            </a:r>
          </a:p>
        </p:txBody>
      </p:sp>
      <p:sp>
        <p:nvSpPr>
          <p:cNvPr id="4" name="Textfeld 3"/>
          <p:cNvSpPr txBox="1"/>
          <p:nvPr/>
        </p:nvSpPr>
        <p:spPr>
          <a:xfrm>
            <a:off x="5715000" y="4046220"/>
            <a:ext cx="2411730" cy="523220"/>
          </a:xfrm>
          <a:prstGeom prst="rect">
            <a:avLst/>
          </a:prstGeom>
          <a:noFill/>
        </p:spPr>
        <p:txBody>
          <a:bodyPr wrap="square" rtlCol="0">
            <a:spAutoFit/>
          </a:bodyPr>
          <a:lstStyle/>
          <a:p>
            <a:r>
              <a:rPr lang="de-DE" sz="2800" dirty="0"/>
              <a:t>1 Könige 19</a:t>
            </a:r>
          </a:p>
        </p:txBody>
      </p:sp>
    </p:spTree>
    <p:extLst>
      <p:ext uri="{BB962C8B-B14F-4D97-AF65-F5344CB8AC3E}">
        <p14:creationId xmlns:p14="http://schemas.microsoft.com/office/powerpoint/2010/main" val="3693272585"/>
      </p:ext>
    </p:extLst>
  </p:cSld>
  <p:clrMapOvr>
    <a:masterClrMapping/>
  </p:clrMapOvr>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0DC958CBE3AE6419CB7DA23AE614FAF" ma:contentTypeVersion="10" ma:contentTypeDescription="Ein neues Dokument erstellen." ma:contentTypeScope="" ma:versionID="574375b947e4049ad6efd78731d5012e">
  <xsd:schema xmlns:xsd="http://www.w3.org/2001/XMLSchema" xmlns:xs="http://www.w3.org/2001/XMLSchema" xmlns:p="http://schemas.microsoft.com/office/2006/metadata/properties" xmlns:ns3="12f4f101-629e-4fd8-8a82-f38e48abd40a" xmlns:ns4="8910948f-477d-4e94-a921-567c2e523424" targetNamespace="http://schemas.microsoft.com/office/2006/metadata/properties" ma:root="true" ma:fieldsID="5a75368555deae51331302a09d5df7aa" ns3:_="" ns4:_="">
    <xsd:import namespace="12f4f101-629e-4fd8-8a82-f38e48abd40a"/>
    <xsd:import namespace="8910948f-477d-4e94-a921-567c2e52342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4f101-629e-4fd8-8a82-f38e48abd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10948f-477d-4e94-a921-567c2e523424"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EE8C67-80D2-491C-9A2C-599DA4AF3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4f101-629e-4fd8-8a82-f38e48abd40a"/>
    <ds:schemaRef ds:uri="8910948f-477d-4e94-a921-567c2e5234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31391A-E7E7-436E-9BEE-0A9622F9D3B4}">
  <ds:schemaRefs>
    <ds:schemaRef ds:uri="http://schemas.microsoft.com/office/2006/documentManagement/types"/>
    <ds:schemaRef ds:uri="http://www.w3.org/XML/1998/namespace"/>
    <ds:schemaRef ds:uri="http://schemas.microsoft.com/office/infopath/2007/PartnerControls"/>
    <ds:schemaRef ds:uri="8910948f-477d-4e94-a921-567c2e523424"/>
    <ds:schemaRef ds:uri="http://purl.org/dc/elements/1.1/"/>
    <ds:schemaRef ds:uri="http://schemas.openxmlformats.org/package/2006/metadata/core-properties"/>
    <ds:schemaRef ds:uri="12f4f101-629e-4fd8-8a82-f38e48abd40a"/>
    <ds:schemaRef ds:uri="http://purl.org/dc/dcmityp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DE22AB6-8CBC-4378-B96B-E89E358E90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2283</Words>
  <Application>Microsoft Macintosh PowerPoint</Application>
  <PresentationFormat>Bildschirmpräsentation (16:9)</PresentationFormat>
  <Paragraphs>281</Paragraphs>
  <Slides>22</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Bebas Neue</vt:lpstr>
      <vt:lpstr>Didact Gothic</vt:lpstr>
      <vt:lpstr>Nunito Light</vt:lpstr>
      <vt:lpstr>Sofia Sans Condensed</vt:lpstr>
      <vt:lpstr>Warm Palette Portfolio by Slidesgo</vt:lpstr>
      <vt:lpstr>Mit Weisheit Herausforderungen meistern</vt:lpstr>
      <vt:lpstr>Resilienz – Immunsystem der Seele </vt:lpstr>
      <vt:lpstr>H.-J. Eckstein zu  Röm 5: 3-5 </vt:lpstr>
      <vt:lpstr>Widerstandsfähigkeit entwickeln </vt:lpstr>
      <vt:lpstr>Verschiedene Krisen </vt:lpstr>
      <vt:lpstr>Scheitern erwünscht  Evi Rodemann</vt:lpstr>
      <vt:lpstr>PowerPoint-Präsentation</vt:lpstr>
      <vt:lpstr>Ps 92: 14  – der grünende Palmbaum</vt:lpstr>
      <vt:lpstr>Gottes Handeln an Elia- in der Krise </vt:lpstr>
      <vt:lpstr>Die 7 Säulen der Resilienz</vt:lpstr>
      <vt:lpstr>Unsere Bedürfnisse</vt:lpstr>
      <vt:lpstr>Tipps zum Überleben</vt:lpstr>
      <vt:lpstr>Merkmale gereifter Menschen </vt:lpstr>
      <vt:lpstr>Merkmale gereifter Menschen </vt:lpstr>
      <vt:lpstr>Gottes Zusagen</vt:lpstr>
      <vt:lpstr>Mit Weisheit mein Reden  gestalten</vt:lpstr>
      <vt:lpstr>Vom Reden</vt:lpstr>
      <vt:lpstr>Rechtes und falsches Reden</vt:lpstr>
      <vt:lpstr>Kriterien guter Rede</vt:lpstr>
      <vt:lpstr>Die Quelle guter Rede</vt:lpstr>
      <vt:lpstr>Tipps zur besseren Verständigung</vt:lpstr>
      <vt:lpstr>Die Grundregeln des Gesprächs: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Palette Portfolio</dc:title>
  <dc:creator>Detlef Gerhard</dc:creator>
  <cp:lastModifiedBy>Detlef Gerhard</cp:lastModifiedBy>
  <cp:revision>204</cp:revision>
  <cp:lastPrinted>2026-02-25T09:13:34Z</cp:lastPrinted>
  <dcterms:modified xsi:type="dcterms:W3CDTF">2026-02-25T13:14:19Z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0x01010010DC958CBE3AE6419CB7DA23AE614FAF</vt:lpwstr>
  </property>
</Properties>
</file>