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4"/>
  </p:sldMasterIdLst>
  <p:notesMasterIdLst>
    <p:notesMasterId r:id="rId30"/>
  </p:notesMasterIdLst>
  <p:handoutMasterIdLst>
    <p:handoutMasterId r:id="rId31"/>
  </p:handoutMasterIdLst>
  <p:sldIdLst>
    <p:sldId id="466" r:id="rId5"/>
    <p:sldId id="454" r:id="rId6"/>
    <p:sldId id="455" r:id="rId7"/>
    <p:sldId id="429" r:id="rId8"/>
    <p:sldId id="456" r:id="rId9"/>
    <p:sldId id="457" r:id="rId10"/>
    <p:sldId id="458" r:id="rId11"/>
    <p:sldId id="428" r:id="rId12"/>
    <p:sldId id="258" r:id="rId13"/>
    <p:sldId id="259" r:id="rId14"/>
    <p:sldId id="261" r:id="rId15"/>
    <p:sldId id="356" r:id="rId16"/>
    <p:sldId id="459" r:id="rId17"/>
    <p:sldId id="411" r:id="rId18"/>
    <p:sldId id="256" r:id="rId19"/>
    <p:sldId id="446" r:id="rId20"/>
    <p:sldId id="447" r:id="rId21"/>
    <p:sldId id="448" r:id="rId22"/>
    <p:sldId id="449" r:id="rId23"/>
    <p:sldId id="450" r:id="rId24"/>
    <p:sldId id="467" r:id="rId25"/>
    <p:sldId id="433" r:id="rId26"/>
    <p:sldId id="451" r:id="rId27"/>
    <p:sldId id="468" r:id="rId28"/>
    <p:sldId id="452" r:id="rId29"/>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3D66B8-4CED-465C-AC53-BAB0D74189F7}">
  <a:tblStyle styleId="{3C3D66B8-4CED-465C-AC53-BAB0D74189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957261F-53B7-4AF7-A75A-F2D1D3FE596A}"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9041" autoAdjust="0"/>
  </p:normalViewPr>
  <p:slideViewPr>
    <p:cSldViewPr snapToGrid="0">
      <p:cViewPr varScale="1">
        <p:scale>
          <a:sx n="114" d="100"/>
          <a:sy n="114" d="100"/>
        </p:scale>
        <p:origin x="896" y="176"/>
      </p:cViewPr>
      <p:guideLst/>
    </p:cSldViewPr>
  </p:slideViewPr>
  <p:notesTextViewPr>
    <p:cViewPr>
      <p:scale>
        <a:sx n="1" d="1"/>
        <a:sy n="1" d="1"/>
      </p:scale>
      <p:origin x="0" y="0"/>
    </p:cViewPr>
  </p:notesTextViewPr>
  <p:sorterViewPr>
    <p:cViewPr>
      <p:scale>
        <a:sx n="100" d="100"/>
        <a:sy n="100" d="100"/>
      </p:scale>
      <p:origin x="0" y="-133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FE54C3F-79C6-45B7-8FAD-C5D8E8821EC4}" type="datetimeFigureOut">
              <a:rPr lang="de-DE" smtClean="0"/>
              <a:t>25.02.26</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2C0EA27-650F-4435-81AA-61587D60E2F8}" type="slidenum">
              <a:rPr lang="de-DE" smtClean="0"/>
              <a:t>‹Nr.›</a:t>
            </a:fld>
            <a:endParaRPr lang="de-DE"/>
          </a:p>
        </p:txBody>
      </p:sp>
    </p:spTree>
    <p:extLst>
      <p:ext uri="{BB962C8B-B14F-4D97-AF65-F5344CB8AC3E}">
        <p14:creationId xmlns:p14="http://schemas.microsoft.com/office/powerpoint/2010/main" val="1421666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400" b="0" dirty="0"/>
              <a:t>Wahrscheinlich haben wir alle beide Seiten erlebt.</a:t>
            </a:r>
          </a:p>
          <a:p>
            <a:pPr marL="0" lvl="0" indent="0" algn="l" rtl="0">
              <a:spcBef>
                <a:spcPts val="0"/>
              </a:spcBef>
              <a:spcAft>
                <a:spcPts val="0"/>
              </a:spcAft>
              <a:buNone/>
            </a:pPr>
            <a:endParaRPr lang="de-DE" sz="1400" b="0" dirty="0"/>
          </a:p>
          <a:p>
            <a:pPr marL="0" lvl="0" indent="0" algn="l" rtl="0">
              <a:spcBef>
                <a:spcPts val="0"/>
              </a:spcBef>
              <a:spcAft>
                <a:spcPts val="0"/>
              </a:spcAft>
              <a:buNone/>
            </a:pPr>
            <a:r>
              <a:rPr lang="de-DE" sz="1400" b="0" dirty="0"/>
              <a:t>Mit dem, was wir gesagt haben, andere ermutigen können oder etwas </a:t>
            </a:r>
            <a:r>
              <a:rPr lang="de-DE" sz="1400" b="0" dirty="0" err="1"/>
              <a:t>Positves</a:t>
            </a:r>
            <a:r>
              <a:rPr lang="de-DE" sz="1400" b="0" dirty="0"/>
              <a:t> bewirken können.</a:t>
            </a:r>
          </a:p>
          <a:p>
            <a:pPr marL="0" lvl="0" indent="0" algn="l" rtl="0">
              <a:spcBef>
                <a:spcPts val="0"/>
              </a:spcBef>
              <a:spcAft>
                <a:spcPts val="0"/>
              </a:spcAft>
              <a:buNone/>
            </a:pPr>
            <a:endParaRPr lang="de-DE" sz="1400" b="0" dirty="0"/>
          </a:p>
          <a:p>
            <a:pPr marL="0" lvl="0" indent="0" algn="l" rtl="0">
              <a:spcBef>
                <a:spcPts val="0"/>
              </a:spcBef>
              <a:spcAft>
                <a:spcPts val="0"/>
              </a:spcAft>
              <a:buNone/>
            </a:pPr>
            <a:r>
              <a:rPr lang="de-DE" sz="1400" b="0" dirty="0"/>
              <a:t>Aber vielleicht auch das andere: Menschen innerlich verletzt durch das was oder wie wir etwas gesagt haben.</a:t>
            </a:r>
          </a:p>
          <a:p>
            <a:pPr marL="0" lvl="0" indent="0" algn="l" rtl="0">
              <a:spcBef>
                <a:spcPts val="0"/>
              </a:spcBef>
              <a:spcAft>
                <a:spcPts val="0"/>
              </a:spcAft>
              <a:buNone/>
            </a:pPr>
            <a:endParaRPr lang="de-DE" sz="1400" b="0" dirty="0"/>
          </a:p>
          <a:p>
            <a:pPr marL="0" lvl="0" indent="0" algn="l" rtl="0">
              <a:spcBef>
                <a:spcPts val="0"/>
              </a:spcBef>
              <a:spcAft>
                <a:spcPts val="0"/>
              </a:spcAft>
              <a:buNone/>
            </a:pPr>
            <a:r>
              <a:rPr lang="de-DE" sz="1400" b="0" dirty="0" err="1"/>
              <a:t>Bsp</a:t>
            </a:r>
            <a:r>
              <a:rPr lang="de-DE" sz="1400" b="0" dirty="0"/>
              <a:t>: Oberstdorf:  Wir sprachen über geistliche Ernährung und ob wir gut darin sind, unseren inneren Menschen zu versorgen….</a:t>
            </a:r>
          </a:p>
          <a:p>
            <a:pPr marL="0" lvl="0" indent="0" algn="l" rtl="0">
              <a:spcBef>
                <a:spcPts val="0"/>
              </a:spcBef>
              <a:spcAft>
                <a:spcPts val="0"/>
              </a:spcAft>
              <a:buNone/>
            </a:pPr>
            <a:endParaRPr lang="de-DE" sz="1400" b="0" dirty="0"/>
          </a:p>
          <a:p>
            <a:pPr marL="0" lvl="0" indent="0" algn="l" rtl="0">
              <a:spcBef>
                <a:spcPts val="0"/>
              </a:spcBef>
              <a:spcAft>
                <a:spcPts val="0"/>
              </a:spcAft>
              <a:buNone/>
            </a:pPr>
            <a:r>
              <a:rPr lang="de-DE" sz="1400" b="0" dirty="0"/>
              <a:t>Da hab ich ein Spruch gemacht: Wie man sich bettet, so liegt man – wie man sich füttert , so wiegt man…</a:t>
            </a:r>
          </a:p>
          <a:p>
            <a:pPr marL="0" lvl="0" indent="0" algn="l" rtl="0">
              <a:spcBef>
                <a:spcPts val="0"/>
              </a:spcBef>
              <a:spcAft>
                <a:spcPts val="0"/>
              </a:spcAft>
              <a:buNone/>
            </a:pPr>
            <a:endParaRPr lang="de-DE" sz="1400" b="1" dirty="0"/>
          </a:p>
          <a:p>
            <a:pPr marL="0" lvl="0" indent="0" algn="l" rtl="0">
              <a:spcBef>
                <a:spcPts val="0"/>
              </a:spcBef>
              <a:spcAft>
                <a:spcPts val="0"/>
              </a:spcAft>
              <a:buNone/>
            </a:pPr>
            <a:r>
              <a:rPr lang="de-DE" sz="1400" b="0" dirty="0"/>
              <a:t>Meinte es nicht mal negativ. Am Ende kam eine Dame auf mich zu- ziemlich aufgebracht, warum alle immer über ihr Gewicht sprechen…</a:t>
            </a:r>
          </a:p>
          <a:p>
            <a:pPr marL="0" lvl="0" indent="0" algn="l" rtl="0">
              <a:spcBef>
                <a:spcPts val="0"/>
              </a:spcBef>
              <a:spcAft>
                <a:spcPts val="0"/>
              </a:spcAft>
              <a:buNone/>
            </a:pPr>
            <a:r>
              <a:rPr lang="de-DE" sz="1400" b="0" dirty="0"/>
              <a:t>Sie wollte hier Urlaub machen und als ich das sagte, ging bei Ihre eine </a:t>
            </a:r>
            <a:r>
              <a:rPr lang="de-DE" sz="1400" b="0" dirty="0" err="1"/>
              <a:t>Schalousie</a:t>
            </a:r>
            <a:r>
              <a:rPr lang="de-DE" sz="1400" b="0" dirty="0"/>
              <a:t> runter. Ich hatte mir nur durch einen dummen Spruch zunächst den Zugang zu ihr verbaut…. (wir konnten im Laufe der Woche  die Dinge klären und sie hat doch einige andere Impulse mitgenommen)</a:t>
            </a:r>
          </a:p>
          <a:p>
            <a:pPr marL="0" lvl="0" indent="0" algn="l" rtl="0">
              <a:spcBef>
                <a:spcPts val="0"/>
              </a:spcBef>
              <a:spcAft>
                <a:spcPts val="0"/>
              </a:spcAft>
              <a:buNone/>
            </a:pPr>
            <a:r>
              <a:rPr lang="de-DE" sz="1400" b="0" dirty="0"/>
              <a:t>Ich hatte nicht vor, es war nicht meine Absicht und dennoch habe ich sie verletzt. </a:t>
            </a:r>
          </a:p>
          <a:p>
            <a:pPr marL="0" lvl="0" indent="0" algn="l" rtl="0">
              <a:spcBef>
                <a:spcPts val="0"/>
              </a:spcBef>
              <a:spcAft>
                <a:spcPts val="0"/>
              </a:spcAft>
              <a:buNone/>
            </a:pPr>
            <a:endParaRPr lang="de-DE" sz="1400" b="0" dirty="0"/>
          </a:p>
          <a:p>
            <a:pPr marL="0" lvl="0" indent="0" algn="l" rtl="0">
              <a:spcBef>
                <a:spcPts val="0"/>
              </a:spcBef>
              <a:spcAft>
                <a:spcPts val="0"/>
              </a:spcAft>
              <a:buNone/>
            </a:pPr>
            <a:r>
              <a:rPr lang="de-DE" sz="1400" b="0" dirty="0"/>
              <a:t>Ich </a:t>
            </a:r>
            <a:r>
              <a:rPr lang="de-DE" sz="1400" b="0" dirty="0" err="1"/>
              <a:t>erinner</a:t>
            </a:r>
            <a:r>
              <a:rPr lang="de-DE" sz="1400" b="0" dirty="0"/>
              <a:t> mich auch an Situationen in der Familie- als ich in bestimmten Situationen- auch gegenüber den Kindern den falschen Ton angeschlagen habe, weil ich selbst genervt war….  - und Gott eine Gelegenheit schenkt, sich zu entschuldigen…. Auch gut, wenn Kinder das von uns lernen…</a:t>
            </a:r>
          </a:p>
          <a:p>
            <a:pPr marL="0" lvl="0" indent="0" algn="l" rtl="0">
              <a:spcBef>
                <a:spcPts val="0"/>
              </a:spcBef>
              <a:spcAft>
                <a:spcPts val="0"/>
              </a:spcAft>
              <a:buNone/>
            </a:pPr>
            <a:endParaRPr lang="de-DE" sz="1400" b="0" dirty="0"/>
          </a:p>
          <a:p>
            <a:pPr marL="0" lvl="0" indent="0" algn="l" rtl="0">
              <a:spcBef>
                <a:spcPts val="0"/>
              </a:spcBef>
              <a:spcAft>
                <a:spcPts val="0"/>
              </a:spcAft>
              <a:buNone/>
            </a:pPr>
            <a:r>
              <a:rPr lang="de-DE" sz="1400" b="0" dirty="0"/>
              <a:t>Nun könnte man meinen, dann sag ich nix mehr.  Und verpasse damit so viele Möglichkeiten Gutes zu tun und zum Segen zu werden.</a:t>
            </a:r>
          </a:p>
          <a:p>
            <a:pPr marL="0" lvl="0" indent="0" algn="l" rtl="0">
              <a:spcBef>
                <a:spcPts val="0"/>
              </a:spcBef>
              <a:spcAft>
                <a:spcPts val="0"/>
              </a:spcAft>
              <a:buNone/>
            </a:pPr>
            <a:endParaRPr lang="de-DE" sz="1400" b="0" dirty="0"/>
          </a:p>
          <a:p>
            <a:pPr marL="0" lvl="0" indent="0" algn="l" rtl="0">
              <a:spcBef>
                <a:spcPts val="0"/>
              </a:spcBef>
              <a:spcAft>
                <a:spcPts val="0"/>
              </a:spcAft>
              <a:buNone/>
            </a:pPr>
            <a:r>
              <a:rPr lang="de-DE" sz="1400" b="0" dirty="0"/>
              <a:t>Aber wir sollten uns bewusst sein, dass Worte Macht habe- in die eine Richtung oder in die andere.</a:t>
            </a:r>
            <a:endParaRPr sz="1400" b="0" dirty="0"/>
          </a:p>
        </p:txBody>
      </p:sp>
    </p:spTree>
    <p:extLst>
      <p:ext uri="{BB962C8B-B14F-4D97-AF65-F5344CB8AC3E}">
        <p14:creationId xmlns:p14="http://schemas.microsoft.com/office/powerpoint/2010/main" val="3934019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231080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8424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236472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355941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r>
              <a:rPr lang="de-DE" sz="1400" dirty="0"/>
              <a:t>Zu 2: Wenn du in deine Zukunft schaust….wo endest du, wenn du so weitermachst</a:t>
            </a:r>
            <a:r>
              <a:rPr lang="de" sz="1400" dirty="0"/>
              <a:t> wie bisher?</a:t>
            </a:r>
          </a:p>
        </p:txBody>
      </p:sp>
      <p:sp>
        <p:nvSpPr>
          <p:cNvPr id="4" name="Foliennummernplatzhalter 3"/>
          <p:cNvSpPr txBox="1">
            <a:spLocks noGrp="1"/>
          </p:cNvSpPr>
          <p:nvPr>
            <p:ph type="sldNum" sz="quarter" idx="5"/>
          </p:nvPr>
        </p:nvSpPr>
        <p:spPr>
          <a:prstGeom prst="rect">
            <a:avLst/>
          </a:prstGeom>
        </p:spPr>
        <p:txBody>
          <a:bodyPr/>
          <a:lstStyle>
            <a:lvl1pPr lvl="0" rtl="0">
              <a:defRPr/>
            </a:lvl1pPr>
          </a:lstStyle>
          <a:p>
            <a:fld id="{8B38DBA3-52F9-4AF4-A6A4-FA4D7DB2F99C}" type="slidenum">
              <a:t>14</a:t>
            </a:fld>
            <a:endParaRPr/>
          </a:p>
        </p:txBody>
      </p:sp>
    </p:spTree>
    <p:extLst>
      <p:ext uri="{BB962C8B-B14F-4D97-AF65-F5344CB8AC3E}">
        <p14:creationId xmlns:p14="http://schemas.microsoft.com/office/powerpoint/2010/main" val="306536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b="1" dirty="0"/>
              <a:t>Resilienz bezeichnen viele als eine Art seelische Widerstandskraft.</a:t>
            </a:r>
          </a:p>
          <a:p>
            <a:pPr marL="0" lvl="0" indent="0" algn="l" rtl="0">
              <a:spcBef>
                <a:spcPts val="0"/>
              </a:spcBef>
              <a:spcAft>
                <a:spcPts val="0"/>
              </a:spcAft>
              <a:buNone/>
            </a:pPr>
            <a:endParaRPr lang="de-DE" b="1" dirty="0"/>
          </a:p>
          <a:p>
            <a:pPr marL="0" lvl="0" indent="0" algn="l" rtl="0">
              <a:spcBef>
                <a:spcPts val="0"/>
              </a:spcBef>
              <a:spcAft>
                <a:spcPts val="0"/>
              </a:spcAft>
              <a:buNone/>
            </a:pPr>
            <a:r>
              <a:rPr lang="de-DE" b="0" dirty="0"/>
              <a:t>Eigentlich kommt der Begriff aus der Materialkunde und beschreibt das Phänomen, das Stoff nach einer Verformung wieder in Ihre Ausgangslage zurückkehren können.</a:t>
            </a:r>
          </a:p>
          <a:p>
            <a:pPr marL="0" lvl="0" indent="0" algn="l" rtl="0">
              <a:spcBef>
                <a:spcPts val="0"/>
              </a:spcBef>
              <a:spcAft>
                <a:spcPts val="0"/>
              </a:spcAft>
              <a:buNone/>
            </a:pPr>
            <a:endParaRPr lang="de-DE" b="0" dirty="0"/>
          </a:p>
          <a:p>
            <a:pPr marL="0" lvl="0" indent="0" algn="l" rtl="0">
              <a:spcBef>
                <a:spcPts val="0"/>
              </a:spcBef>
              <a:spcAft>
                <a:spcPts val="0"/>
              </a:spcAft>
              <a:buNone/>
            </a:pPr>
            <a:r>
              <a:rPr lang="de-DE" b="0" dirty="0"/>
              <a:t>z.B.  Schwamm</a:t>
            </a:r>
          </a:p>
          <a:p>
            <a:pPr marL="0" lvl="0" indent="0" algn="l" rtl="0">
              <a:spcBef>
                <a:spcPts val="0"/>
              </a:spcBef>
              <a:spcAft>
                <a:spcPts val="0"/>
              </a:spcAft>
              <a:buNone/>
            </a:pPr>
            <a:endParaRPr lang="de-DE" b="0" dirty="0"/>
          </a:p>
          <a:p>
            <a:pPr marL="0" lvl="0" indent="0" algn="l" rtl="0">
              <a:spcBef>
                <a:spcPts val="0"/>
              </a:spcBef>
              <a:spcAft>
                <a:spcPts val="0"/>
              </a:spcAft>
              <a:buNone/>
            </a:pPr>
            <a:r>
              <a:rPr lang="de-DE" b="0" dirty="0"/>
              <a:t>So auch in der </a:t>
            </a:r>
            <a:r>
              <a:rPr lang="de-DE" b="0" dirty="0" err="1"/>
              <a:t>Psycholgie</a:t>
            </a:r>
            <a:r>
              <a:rPr lang="de-DE" b="0" dirty="0"/>
              <a:t>. Dort meint es eine psychische Gesundheit trotz widriger Lebensumstände aufrechterhalten oder zurückgewinnen können.</a:t>
            </a:r>
          </a:p>
          <a:p>
            <a:pPr marL="0" lvl="0" indent="0" algn="l" rtl="0">
              <a:spcBef>
                <a:spcPts val="0"/>
              </a:spcBef>
              <a:spcAft>
                <a:spcPts val="0"/>
              </a:spcAft>
              <a:buNone/>
            </a:pPr>
            <a:endParaRPr lang="de-DE" b="0" dirty="0"/>
          </a:p>
          <a:p>
            <a:pPr marL="0" lvl="0" indent="0" algn="l" rtl="0">
              <a:spcBef>
                <a:spcPts val="0"/>
              </a:spcBef>
              <a:spcAft>
                <a:spcPts val="0"/>
              </a:spcAft>
              <a:buNone/>
            </a:pPr>
            <a:r>
              <a:rPr lang="de-DE" b="0" dirty="0"/>
              <a:t>Die Kunst der Krisenbewältigung ist eine sehr individuelle Angelegenheit.</a:t>
            </a:r>
          </a:p>
          <a:p>
            <a:pPr marL="0" lvl="0" indent="0" algn="l" rtl="0">
              <a:spcBef>
                <a:spcPts val="0"/>
              </a:spcBef>
              <a:spcAft>
                <a:spcPts val="0"/>
              </a:spcAft>
              <a:buNone/>
            </a:pPr>
            <a:r>
              <a:rPr lang="de-DE" b="0" dirty="0"/>
              <a:t>Unterschiedliche Faktoren spielen eine Rolle, wie auch Freunde, Werte, Glaubensvorstellungen.</a:t>
            </a:r>
          </a:p>
          <a:p>
            <a:pPr marL="0" lvl="0" indent="0" algn="l" rtl="0">
              <a:spcBef>
                <a:spcPts val="0"/>
              </a:spcBef>
              <a:spcAft>
                <a:spcPts val="0"/>
              </a:spcAft>
              <a:buNone/>
            </a:pPr>
            <a:r>
              <a:rPr lang="de-DE" b="0" dirty="0"/>
              <a:t>Aber Resilienz ist lernbar.</a:t>
            </a:r>
          </a:p>
          <a:p>
            <a:pPr marL="0" lvl="0" indent="0" algn="l" rtl="0">
              <a:spcBef>
                <a:spcPts val="0"/>
              </a:spcBef>
              <a:spcAft>
                <a:spcPts val="0"/>
              </a:spcAft>
              <a:buNone/>
            </a:pPr>
            <a:r>
              <a:rPr lang="de-DE" b="0" dirty="0"/>
              <a:t>Kurz zusammengefasst meint es dann : sich mit seinem Leben dem Licht Gottes stellen und seiner Spur zu folgen.</a:t>
            </a:r>
          </a:p>
          <a:p>
            <a:pPr marL="0" lvl="0" indent="0" algn="l" rtl="0">
              <a:spcBef>
                <a:spcPts val="0"/>
              </a:spcBef>
              <a:spcAft>
                <a:spcPts val="0"/>
              </a:spcAft>
              <a:buNone/>
            </a:pPr>
            <a:endParaRPr lang="de-DE" b="0" dirty="0"/>
          </a:p>
          <a:p>
            <a:pPr marL="0" lvl="0" indent="0" algn="l" rtl="0">
              <a:spcBef>
                <a:spcPts val="0"/>
              </a:spcBef>
              <a:spcAft>
                <a:spcPts val="0"/>
              </a:spcAft>
              <a:buNone/>
            </a:pPr>
            <a:r>
              <a:rPr lang="de-DE" b="0" dirty="0"/>
              <a:t>Vor allem sehen resiliente Menschen auch in kritischen Situationen auch ein Entwicklungspotenzial und versuchen dem, was da gerade geschieht einen Sinn zu geben.</a:t>
            </a:r>
          </a:p>
          <a:p>
            <a:pPr marL="0" lvl="0" indent="0" algn="l" rtl="0">
              <a:spcBef>
                <a:spcPts val="0"/>
              </a:spcBef>
              <a:spcAft>
                <a:spcPts val="0"/>
              </a:spcAft>
              <a:buNone/>
            </a:pPr>
            <a:r>
              <a:rPr lang="de-DE" b="0" dirty="0"/>
              <a:t>- Nicht in der Passivität zu verharren, sondern früh danach suchen, wie man eine Situation positiv verändern kann. Sich nicht von den Umständen wehrlos vereinnahmen zu lassen und den Blick auf die Zukunft richten und beginnen den Alltag zu gestalten.</a:t>
            </a:r>
            <a:endParaRPr b="0" dirty="0"/>
          </a:p>
        </p:txBody>
      </p:sp>
    </p:spTree>
    <p:extLst>
      <p:ext uri="{BB962C8B-B14F-4D97-AF65-F5344CB8AC3E}">
        <p14:creationId xmlns:p14="http://schemas.microsoft.com/office/powerpoint/2010/main" val="40962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r>
              <a:rPr lang="de" baseline="0" dirty="0" err="1"/>
              <a:t>Kentsugi</a:t>
            </a:r>
            <a:endParaRPr lang="de" baseline="0" dirty="0"/>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16</a:t>
            </a:fld>
            <a:endParaRPr/>
          </a:p>
        </p:txBody>
      </p:sp>
    </p:spTree>
    <p:extLst>
      <p:ext uri="{BB962C8B-B14F-4D97-AF65-F5344CB8AC3E}">
        <p14:creationId xmlns:p14="http://schemas.microsoft.com/office/powerpoint/2010/main" val="3981512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endParaRPr lang="de" baseline="0" dirty="0"/>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17</a:t>
            </a:fld>
            <a:endParaRPr/>
          </a:p>
        </p:txBody>
      </p:sp>
    </p:spTree>
    <p:extLst>
      <p:ext uri="{BB962C8B-B14F-4D97-AF65-F5344CB8AC3E}">
        <p14:creationId xmlns:p14="http://schemas.microsoft.com/office/powerpoint/2010/main" val="336921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endParaRPr lang="de" baseline="0" dirty="0"/>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18</a:t>
            </a:fld>
            <a:endParaRPr/>
          </a:p>
        </p:txBody>
      </p:sp>
    </p:spTree>
    <p:extLst>
      <p:ext uri="{BB962C8B-B14F-4D97-AF65-F5344CB8AC3E}">
        <p14:creationId xmlns:p14="http://schemas.microsoft.com/office/powerpoint/2010/main" val="1355386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endParaRPr lang="de" baseline="0" dirty="0"/>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19</a:t>
            </a:fld>
            <a:endParaRPr/>
          </a:p>
        </p:txBody>
      </p:sp>
    </p:spTree>
    <p:extLst>
      <p:ext uri="{BB962C8B-B14F-4D97-AF65-F5344CB8AC3E}">
        <p14:creationId xmlns:p14="http://schemas.microsoft.com/office/powerpoint/2010/main" val="394115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4dda1946d_6_3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4dda1946d_6_33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endParaRPr lang="de-DE" sz="1400" dirty="0"/>
          </a:p>
          <a:p>
            <a:r>
              <a:rPr lang="de-DE" sz="1400" dirty="0" err="1"/>
              <a:t>Spr</a:t>
            </a:r>
            <a:r>
              <a:rPr lang="de-DE" sz="1400" dirty="0"/>
              <a:t> 15: 1 Eine freundliche</a:t>
            </a:r>
            <a:r>
              <a:rPr lang="de-DE" sz="1400" baseline="0" dirty="0"/>
              <a:t> Antwort besänftigt den Zorn, kränkende Worte erregen ihn. Die Worte eines weisen Menschen helfen zur Erkenntnis….Freundliche Worte schenken Leben…</a:t>
            </a:r>
          </a:p>
          <a:p>
            <a:r>
              <a:rPr lang="de-DE" sz="1400" baseline="0" dirty="0" err="1"/>
              <a:t>Spr</a:t>
            </a:r>
            <a:r>
              <a:rPr lang="de-DE" sz="1400" baseline="0" dirty="0"/>
              <a:t> 18: 20  Worte sättigen die Seele wie Speise den Magen; das rechte Wort aus dem Mund eines Menschen stillt alle Wünsche</a:t>
            </a:r>
            <a:endParaRPr lang="de-DE" sz="1400" dirty="0"/>
          </a:p>
          <a:p>
            <a:r>
              <a:rPr lang="de-DE" sz="1400" dirty="0" err="1"/>
              <a:t>Spr</a:t>
            </a:r>
            <a:r>
              <a:rPr lang="de-DE" sz="1400" dirty="0"/>
              <a:t> 10: 19  Rede nicht zu viel, denn das führt zur Sünde.   </a:t>
            </a:r>
          </a:p>
          <a:p>
            <a:r>
              <a:rPr lang="de-DE" sz="1400" dirty="0" err="1"/>
              <a:t>Spr</a:t>
            </a:r>
            <a:r>
              <a:rPr lang="de-DE" sz="1400" dirty="0"/>
              <a:t> 12: 17  Ein ehrlicher</a:t>
            </a:r>
            <a:r>
              <a:rPr lang="de-DE" sz="1400" baseline="0" dirty="0"/>
              <a:t> Zeuge spricht die Wahrheit, ein falscher Zeuge verbreitet Lügen</a:t>
            </a:r>
          </a:p>
          <a:p>
            <a:r>
              <a:rPr lang="de-DE" sz="1400" baseline="0" dirty="0" err="1"/>
              <a:t>Spr</a:t>
            </a:r>
            <a:r>
              <a:rPr lang="de-DE" sz="1400" baseline="0" dirty="0"/>
              <a:t> 12: 18  Wer unüberlegt redet, der verletzt andere, die Worte der Weisen sind wir Balsam</a:t>
            </a:r>
          </a:p>
          <a:p>
            <a:r>
              <a:rPr lang="de-DE" sz="1400" baseline="0" dirty="0" err="1"/>
              <a:t>Spr</a:t>
            </a:r>
            <a:r>
              <a:rPr lang="de-DE" sz="1400" baseline="0" dirty="0"/>
              <a:t> 18: 13  Welche Schande, welche Dummheit, einen Rat zu erteilen, bevor man die Hintergründe kennt.  (ZUHÖREN!)</a:t>
            </a:r>
          </a:p>
          <a:p>
            <a:r>
              <a:rPr lang="de-DE" sz="1400" baseline="0" dirty="0" err="1"/>
              <a:t>Spr</a:t>
            </a:r>
            <a:r>
              <a:rPr lang="de-DE" sz="1400" baseline="0" dirty="0"/>
              <a:t> 17: 28  Selbst einen Narren hält man für weise, wenn er schweigt; solange er den Mund nicht aufmacht, scheint er klug zu sein</a:t>
            </a:r>
          </a:p>
          <a:p>
            <a:r>
              <a:rPr lang="de-DE" sz="1400" baseline="0" dirty="0" err="1"/>
              <a:t>Spr</a:t>
            </a:r>
            <a:r>
              <a:rPr lang="de-DE" sz="1400" baseline="0" dirty="0"/>
              <a:t> 20: 19  Wer klatscht, plaudert auch Geheimnisse aus, deshalb triff dich nicht mit Leuten, die zu viel reden.</a:t>
            </a:r>
            <a:endParaRPr lang="de-DE" sz="1400" dirty="0"/>
          </a:p>
          <a:p>
            <a:endParaRPr lang="de-DE" sz="1400" dirty="0"/>
          </a:p>
          <a:p>
            <a:pPr marL="158750" indent="0">
              <a:buNone/>
            </a:pPr>
            <a:r>
              <a:rPr lang="de-DE" sz="1400" dirty="0"/>
              <a:t>Gutes Reden</a:t>
            </a:r>
            <a:r>
              <a:rPr lang="de-DE" sz="1400" baseline="0" dirty="0"/>
              <a:t> lichtet den Nebel in Menschen und Leute bekommen neue Hoffnung. Es entstehen oft Lösungen für Probleme.</a:t>
            </a:r>
          </a:p>
          <a:p>
            <a:endParaRPr lang="de-DE" sz="1400" baseline="0" dirty="0"/>
          </a:p>
          <a:p>
            <a:pPr marL="158750" indent="0">
              <a:buNone/>
            </a:pPr>
            <a:r>
              <a:rPr lang="de-DE" sz="1400" baseline="0" dirty="0"/>
              <a:t>Wir sind erst dann weise, wenn uns die Macht der Worte klar ist.  Jak 3: 2 ff. Selbstbeherrschung in bester Form. Kleine Ursache- große Wirkung</a:t>
            </a:r>
          </a:p>
          <a:p>
            <a:endParaRPr lang="de-DE" sz="1400" baseline="0" dirty="0"/>
          </a:p>
          <a:p>
            <a:r>
              <a:rPr lang="de-DE" sz="1400" baseline="0" dirty="0"/>
              <a:t>Kleine Risse im Damm erkennen und reparieren, bevor der Damm Löcher reißt und viele Unschuldige unter den Wassermassen begraben werden.</a:t>
            </a:r>
          </a:p>
          <a:p>
            <a:endParaRPr lang="de-DE" b="1"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85760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endParaRPr lang="de" baseline="0" dirty="0"/>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20</a:t>
            </a:fld>
            <a:endParaRPr/>
          </a:p>
        </p:txBody>
      </p:sp>
    </p:spTree>
    <p:extLst>
      <p:ext uri="{BB962C8B-B14F-4D97-AF65-F5344CB8AC3E}">
        <p14:creationId xmlns:p14="http://schemas.microsoft.com/office/powerpoint/2010/main" val="426177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889805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3 Grundbedürfnisse : geliebt werden, dazugehören, Bedeutung haben</a:t>
            </a:r>
          </a:p>
          <a:p>
            <a:endParaRPr lang="de-DE" sz="1400" dirty="0"/>
          </a:p>
          <a:p>
            <a:r>
              <a:rPr lang="de-DE" sz="1400" dirty="0"/>
              <a:t>Das bekommen wir bei Jesus.</a:t>
            </a:r>
          </a:p>
          <a:p>
            <a:r>
              <a:rPr lang="de-DE" sz="1400" dirty="0"/>
              <a:t>Geliebt werden. </a:t>
            </a:r>
            <a:r>
              <a:rPr lang="de-DE" sz="1400" dirty="0" err="1"/>
              <a:t>Joh</a:t>
            </a:r>
            <a:r>
              <a:rPr lang="de-DE" sz="1400" dirty="0"/>
              <a:t> 15: 13    niemand hat größere Liebe</a:t>
            </a:r>
          </a:p>
          <a:p>
            <a:r>
              <a:rPr lang="de-DE" sz="1400" dirty="0"/>
              <a:t>Dazugehören:  </a:t>
            </a:r>
            <a:r>
              <a:rPr lang="de-DE" sz="1400" dirty="0" err="1"/>
              <a:t>Joh</a:t>
            </a:r>
            <a:r>
              <a:rPr lang="de-DE" sz="1400" dirty="0"/>
              <a:t> 1:12. die ihn aufnahmen zur Familie Gottes gehören</a:t>
            </a:r>
          </a:p>
          <a:p>
            <a:r>
              <a:rPr lang="de-DE" sz="1400" dirty="0"/>
              <a:t>Bedeutung haben: Gott baut dich mit deiner Begabung in sein Reich ein.</a:t>
            </a:r>
          </a:p>
        </p:txBody>
      </p:sp>
    </p:spTree>
    <p:extLst>
      <p:ext uri="{BB962C8B-B14F-4D97-AF65-F5344CB8AC3E}">
        <p14:creationId xmlns:p14="http://schemas.microsoft.com/office/powerpoint/2010/main" val="169377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r>
              <a:rPr lang="de" baseline="0" dirty="0"/>
              <a:t>Nicht vom Opfer zum Täter werden- vom Verletzten zum </a:t>
            </a:r>
            <a:r>
              <a:rPr lang="de" baseline="0" dirty="0" err="1"/>
              <a:t>Verletzer</a:t>
            </a:r>
            <a:endParaRPr lang="de" baseline="0" dirty="0"/>
          </a:p>
          <a:p>
            <a:pPr lvl="0" rtl="0"/>
            <a:r>
              <a:rPr lang="de" baseline="0" dirty="0"/>
              <a:t>Wir sind oft Ankläger und </a:t>
            </a:r>
            <a:r>
              <a:rPr lang="de" baseline="0" dirty="0" err="1"/>
              <a:t>richter</a:t>
            </a:r>
            <a:r>
              <a:rPr lang="de" baseline="0" dirty="0"/>
              <a:t> zugleich und haben </a:t>
            </a:r>
            <a:r>
              <a:rPr lang="de" baseline="0" dirty="0" err="1"/>
              <a:t>Idden</a:t>
            </a:r>
            <a:r>
              <a:rPr lang="de" baseline="0" dirty="0"/>
              <a:t>, welche Strafen der andere erleiden müsste, weil er uns in einer bestimmten Weise verletzt hat.</a:t>
            </a:r>
          </a:p>
          <a:p>
            <a:pPr lvl="0" rtl="0"/>
            <a:endParaRPr lang="de" baseline="0" dirty="0"/>
          </a:p>
          <a:p>
            <a:pPr lvl="0" rtl="0"/>
            <a:r>
              <a:rPr lang="de" baseline="0" dirty="0"/>
              <a:t>Stein im Schuh- man läuft weiter, bis man doch irgendwann anhält und ihn rausholt</a:t>
            </a:r>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23</a:t>
            </a:fld>
            <a:endParaRPr/>
          </a:p>
        </p:txBody>
      </p:sp>
    </p:spTree>
    <p:extLst>
      <p:ext uri="{BB962C8B-B14F-4D97-AF65-F5344CB8AC3E}">
        <p14:creationId xmlns:p14="http://schemas.microsoft.com/office/powerpoint/2010/main" val="873174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848855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endParaRPr lang="de" baseline="0" dirty="0"/>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25</a:t>
            </a:fld>
            <a:endParaRPr/>
          </a:p>
        </p:txBody>
      </p:sp>
    </p:spTree>
    <p:extLst>
      <p:ext uri="{BB962C8B-B14F-4D97-AF65-F5344CB8AC3E}">
        <p14:creationId xmlns:p14="http://schemas.microsoft.com/office/powerpoint/2010/main" val="53158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Einige Verse, die von der Macht unseres Redens sprechen.</a:t>
            </a:r>
          </a:p>
        </p:txBody>
      </p:sp>
    </p:spTree>
    <p:extLst>
      <p:ext uri="{BB962C8B-B14F-4D97-AF65-F5344CB8AC3E}">
        <p14:creationId xmlns:p14="http://schemas.microsoft.com/office/powerpoint/2010/main" val="290334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400" dirty="0"/>
              <a:t>Die Praxis im Trubel des Alltags.</a:t>
            </a:r>
          </a:p>
          <a:p>
            <a:pPr marL="0" lvl="0" indent="0" algn="l" rtl="0">
              <a:spcBef>
                <a:spcPts val="0"/>
              </a:spcBef>
              <a:spcAft>
                <a:spcPts val="0"/>
              </a:spcAft>
              <a:buNone/>
            </a:pPr>
            <a:endParaRPr lang="de-DE" sz="1400" dirty="0"/>
          </a:p>
          <a:p>
            <a:pPr marL="0" lvl="0" indent="0" algn="l" rtl="0">
              <a:spcBef>
                <a:spcPts val="0"/>
              </a:spcBef>
              <a:spcAft>
                <a:spcPts val="0"/>
              </a:spcAft>
              <a:buNone/>
            </a:pPr>
            <a:r>
              <a:rPr lang="de-DE" sz="1400" dirty="0"/>
              <a:t>Bei anderen fällt einem das auf- mir selbst vielleicht weniger.</a:t>
            </a:r>
            <a:endParaRPr sz="1400" dirty="0"/>
          </a:p>
        </p:txBody>
      </p:sp>
    </p:spTree>
    <p:extLst>
      <p:ext uri="{BB962C8B-B14F-4D97-AF65-F5344CB8AC3E}">
        <p14:creationId xmlns:p14="http://schemas.microsoft.com/office/powerpoint/2010/main" val="348413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Sanftheit- Jesus selbst. Ich bin sanftmütig und von Herzen demütig….  Hier merkt man schon in der Begegnung, dass der andere einem nichts will, sondern uns Güte signalisiert.  Sein Reden die Luft aus den Segeln nimmt und wir in Ruhe reden können.</a:t>
            </a:r>
          </a:p>
          <a:p>
            <a:endParaRPr lang="de-DE" sz="1400" dirty="0"/>
          </a:p>
          <a:p>
            <a:r>
              <a:rPr lang="de-DE" sz="1400" dirty="0"/>
              <a:t>Kein Selbstruhm: Eigenlob stinkt! Sagen wir. Und tatsächlich ist es mühsam ein ehrliches Gegenüber zu bleiben, wenn der andere eine Lobeshymne nach der anderen auf sich sich selbst singt.   Ich, meiner, mir, mich. Wie lange schaffen wir es ein Gespräch zu führen, ohne diese Worte zu benutzen.  Und tatsächlich gibt es das auch, dass Leute ständig einen Bezug zu sich herstellen müssen.  Du erzählst von deinem schönen Urlaub- er war auch schon da nur 3 Wochen länger. Du erzählst von deiner </a:t>
            </a:r>
            <a:r>
              <a:rPr lang="de-DE" sz="1400" dirty="0" err="1"/>
              <a:t>krankheit</a:t>
            </a:r>
            <a:r>
              <a:rPr lang="de-DE" sz="1400" dirty="0"/>
              <a:t>- </a:t>
            </a:r>
            <a:r>
              <a:rPr lang="de-DE" sz="1400" dirty="0" err="1"/>
              <a:t>hatt</a:t>
            </a:r>
            <a:r>
              <a:rPr lang="de-DE" sz="1400" dirty="0"/>
              <a:t> er auch schon, nur viel schlimmer….  Dass wird ne mühsame Geschichte…</a:t>
            </a:r>
          </a:p>
          <a:p>
            <a:r>
              <a:rPr lang="de-DE" sz="1400" dirty="0" err="1"/>
              <a:t>Zuückhaltung</a:t>
            </a:r>
            <a:r>
              <a:rPr lang="de-DE" sz="1400" dirty="0"/>
              <a:t>- generell </a:t>
            </a:r>
            <a:r>
              <a:rPr lang="de-DE" sz="1400" dirty="0" err="1"/>
              <a:t>z.B</a:t>
            </a:r>
            <a:r>
              <a:rPr lang="de-DE" sz="1400" dirty="0"/>
              <a:t>: mit unserem Urteil, wir meinen vielleicht seine Situation völlig zu </a:t>
            </a:r>
            <a:r>
              <a:rPr lang="de-DE" sz="1400" dirty="0" err="1"/>
              <a:t>druchschauen</a:t>
            </a:r>
            <a:r>
              <a:rPr lang="de-DE" sz="1400" dirty="0"/>
              <a:t> und geben weise Tipps und merken erst später, wie </a:t>
            </a:r>
            <a:r>
              <a:rPr lang="de-DE" sz="1400" dirty="0" err="1"/>
              <a:t>danebn</a:t>
            </a:r>
            <a:r>
              <a:rPr lang="de-DE" sz="1400" dirty="0"/>
              <a:t> wir lagen. Also Vorsicht- erst verstehen</a:t>
            </a:r>
          </a:p>
          <a:p>
            <a:endParaRPr lang="de-DE" sz="1400" dirty="0"/>
          </a:p>
          <a:p>
            <a:r>
              <a:rPr lang="de-DE" sz="1400" dirty="0"/>
              <a:t>Kein Klatsch:  </a:t>
            </a:r>
            <a:r>
              <a:rPr lang="de-DE" sz="1400" dirty="0" err="1"/>
              <a:t>BSp</a:t>
            </a:r>
            <a:r>
              <a:rPr lang="de-DE" sz="1400" dirty="0"/>
              <a:t> Frau geht zum Pastor und bekennt, dass sie über ihn getratscht hat… Kissen ausschütteln auf dem Kirchturm, Federn wieder einsammeln….</a:t>
            </a:r>
          </a:p>
          <a:p>
            <a:endParaRPr lang="de-DE" sz="1400" dirty="0"/>
          </a:p>
          <a:p>
            <a:r>
              <a:rPr lang="de-DE" sz="1400" dirty="0" err="1"/>
              <a:t>Spr</a:t>
            </a:r>
            <a:r>
              <a:rPr lang="de-DE" sz="1400" dirty="0"/>
              <a:t> 15: 23 An einer richtigen Antwort hat jeder Freude; wie gut ist es , zum richtigen Zeitpunkt das Rechte zu sagen!“  Weisheit, dies zu können und auch zu tun.</a:t>
            </a:r>
          </a:p>
          <a:p>
            <a:endParaRPr lang="de-DE" sz="1400" dirty="0"/>
          </a:p>
          <a:p>
            <a:r>
              <a:rPr lang="de-DE" sz="1400" dirty="0"/>
              <a:t>Zitat Kreis: </a:t>
            </a:r>
            <a:r>
              <a:rPr lang="de-DE" sz="1400" dirty="0" err="1"/>
              <a:t>Eph</a:t>
            </a:r>
            <a:r>
              <a:rPr lang="de-DE" sz="1400" dirty="0"/>
              <a:t> 4.  die Filter benutzen : ist es wahr, ist es gut, ist es hilfreich?</a:t>
            </a:r>
          </a:p>
          <a:p>
            <a:endParaRPr lang="de-DE" dirty="0"/>
          </a:p>
          <a:p>
            <a:endParaRPr lang="de-DE" dirty="0"/>
          </a:p>
        </p:txBody>
      </p:sp>
    </p:spTree>
    <p:extLst>
      <p:ext uri="{BB962C8B-B14F-4D97-AF65-F5344CB8AC3E}">
        <p14:creationId xmlns:p14="http://schemas.microsoft.com/office/powerpoint/2010/main" val="407675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baseline="0" dirty="0"/>
              <a:t>Wenn Liebe in unserem Herzen ist, wird sie auch über die Lippen kommen  </a:t>
            </a:r>
            <a:r>
              <a:rPr lang="de-DE" sz="1400" b="1" baseline="0" dirty="0" err="1"/>
              <a:t>Mt</a:t>
            </a:r>
            <a:r>
              <a:rPr lang="de-DE" sz="1400" b="1" baseline="0" dirty="0"/>
              <a:t> 12: 34   wessen das Herz voll ist…</a:t>
            </a:r>
          </a:p>
          <a:p>
            <a:endParaRPr lang="de-DE" sz="1400" baseline="0" dirty="0"/>
          </a:p>
          <a:p>
            <a:r>
              <a:rPr lang="de-DE" sz="1400" baseline="0" dirty="0"/>
              <a:t>Worte haben Macht. Sie können aufbauen oder zerstören- erheben oder erniedrigen – heilen oder verletzen.</a:t>
            </a:r>
          </a:p>
          <a:p>
            <a:r>
              <a:rPr lang="de-DE" sz="1400" baseline="0" dirty="0"/>
              <a:t>Wir haben die Fähigkeit, durch unsere Worte positive und negative Konsequenzen hervorzurufen. Viele Worte- viele Konsequenzen.</a:t>
            </a:r>
          </a:p>
          <a:p>
            <a:r>
              <a:rPr lang="de-DE" sz="1400" baseline="0" dirty="0"/>
              <a:t>Beziehungen werden dadurch in verschiedene Richtungen gestaltet. Wer seine Worte weise wählt, auf den wird freundliches Verhalten zurückfallen.</a:t>
            </a:r>
          </a:p>
          <a:p>
            <a:r>
              <a:rPr lang="de-DE" sz="1400" baseline="0" dirty="0"/>
              <a:t>Kol 4: 6  - </a:t>
            </a:r>
            <a:r>
              <a:rPr lang="de-DE" sz="1400" baseline="0" dirty="0" err="1"/>
              <a:t>Mt</a:t>
            </a:r>
            <a:r>
              <a:rPr lang="de-DE" sz="1400" baseline="0" dirty="0"/>
              <a:t> 15: 11+18   Worte auch als Signale unserer Herzen wahrnehmen: was geben diese über den Zustand preis?</a:t>
            </a:r>
          </a:p>
          <a:p>
            <a:r>
              <a:rPr lang="de-DE" sz="1400" baseline="0" dirty="0"/>
              <a:t>Von dem, was Leute von sich geben, lässt sich mancher Rückschluss zu. Wessen des herz voll ist, davon redet er- wenn nur Müll, dann weißt du etwas über mich!</a:t>
            </a:r>
            <a:endParaRPr lang="de-DE" sz="1400" dirty="0"/>
          </a:p>
          <a:p>
            <a:endParaRPr lang="de-DE" dirty="0"/>
          </a:p>
        </p:txBody>
      </p:sp>
    </p:spTree>
    <p:extLst>
      <p:ext uri="{BB962C8B-B14F-4D97-AF65-F5344CB8AC3E}">
        <p14:creationId xmlns:p14="http://schemas.microsoft.com/office/powerpoint/2010/main" val="196626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p>
          <a:p>
            <a:r>
              <a:rPr lang="de-DE" sz="1400" dirty="0"/>
              <a:t>Nicht übertreiben- Verlust von Inhalt und Glaubwürdigkeit!   Alles Mega- geht nicht besser!....</a:t>
            </a:r>
          </a:p>
          <a:p>
            <a:r>
              <a:rPr lang="de-DE" sz="1400" dirty="0"/>
              <a:t>Benutze nicht andere, nur weil du nicht den Mut hast, Dinge beim Namen zu nennen…. Das ist nicht fair gegenüber den anderen und dein Gegenüber wird bald merken, dass dies nur vorgeschoben ist.  (Es sei denn, Du willst in Liebe jemand darauf aufmerksam machen, dass manches nicht so gut ankommt, wie die Person vielleicht selbst denkt.</a:t>
            </a:r>
          </a:p>
          <a:p>
            <a:r>
              <a:rPr lang="de-DE" sz="1400" dirty="0"/>
              <a:t>Zuhören: Wertschätzung beginnt mit Zuhören- den anderen wirklich verstehen wollen. Mein Problem- das mein Kopf schon arbeitet, bevor der andere fertig ist.</a:t>
            </a:r>
          </a:p>
          <a:p>
            <a:r>
              <a:rPr lang="de-DE" sz="1400" dirty="0"/>
              <a:t>Lass dich nicht vom Bösen überwinden. Merke rechtzeitig, dass da etwas in dir aufsteigt und bete, dass Du nicht mit gleicher Münze zurückzahlst…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e-DE" sz="1400" dirty="0"/>
              <a:t>Nicht vom Bösen überwinden: Wie es in den Wald… Nein. Wie Jesus mir. So ich dir</a:t>
            </a:r>
          </a:p>
          <a:p>
            <a:endParaRPr lang="de-DE" sz="1400" dirty="0"/>
          </a:p>
          <a:p>
            <a:r>
              <a:rPr lang="de-DE" sz="1400" dirty="0"/>
              <a:t>Manchmal ist es hilfreich, deutlich zu signalisieren, dass wir unseren Anteil an einer Differenz haben… falsch gehandelt haben</a:t>
            </a:r>
          </a:p>
          <a:p>
            <a:endParaRPr lang="de-DE" sz="1400" dirty="0"/>
          </a:p>
          <a:p>
            <a:r>
              <a:rPr lang="de-DE" sz="1400" dirty="0"/>
              <a:t>Und: bereite, wenn möglich, dein Gespräch vor!  Überlege genau, wie du einsteigst und überlasse es nicht deiner Spontanität, es sei denn Du lebst so intensiv mit dem Geist Gottes- das du hier seine Worte ausdrückst…</a:t>
            </a:r>
          </a:p>
          <a:p>
            <a:endParaRPr lang="de-DE" sz="1400" dirty="0"/>
          </a:p>
          <a:p>
            <a:r>
              <a:rPr lang="de-DE" sz="1400" dirty="0"/>
              <a:t>Konflikt:  Du, ich habe den Eindruck, das es etwas gibt, dass zwischen uns steht. Und ich habe Angst, dass es unsere Beziehung langfristig beeinflusst- könnte ich mit dir mal darüber sprechen- mir liegt an dir!</a:t>
            </a:r>
          </a:p>
        </p:txBody>
      </p:sp>
    </p:spTree>
    <p:extLst>
      <p:ext uri="{BB962C8B-B14F-4D97-AF65-F5344CB8AC3E}">
        <p14:creationId xmlns:p14="http://schemas.microsoft.com/office/powerpoint/2010/main" val="149508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195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904895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07600" y="1489088"/>
            <a:ext cx="4528800" cy="168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20800"/>
            <a:ext cx="4528800" cy="33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113534">
            <a:off x="7416703" y="-1357650"/>
            <a:ext cx="2292832" cy="1943194"/>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94857" y="29209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52135">
            <a:off x="6197002" y="4214089"/>
            <a:ext cx="2386672" cy="274360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964016">
            <a:off x="-536359" y="-315413"/>
            <a:ext cx="2443982" cy="1249411"/>
            <a:chOff x="6555850" y="2276550"/>
            <a:chExt cx="1553150" cy="794000"/>
          </a:xfrm>
        </p:grpSpPr>
        <p:sp>
          <p:nvSpPr>
            <p:cNvPr id="15" name="Google Shape;15;p2"/>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4729830" flipH="1">
            <a:off x="3174223" y="3713536"/>
            <a:ext cx="1349060" cy="204366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7745091" y="3268958"/>
            <a:ext cx="2142325" cy="1959192"/>
            <a:chOff x="1854725" y="35300"/>
            <a:chExt cx="1008675" cy="922450"/>
          </a:xfrm>
        </p:grpSpPr>
        <p:sp>
          <p:nvSpPr>
            <p:cNvPr id="19" name="Google Shape;19;p2"/>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481140" y="1438565"/>
            <a:ext cx="1060142" cy="976068"/>
            <a:chOff x="8502190" y="1101465"/>
            <a:chExt cx="1060142" cy="976068"/>
          </a:xfrm>
        </p:grpSpPr>
        <p:sp>
          <p:nvSpPr>
            <p:cNvPr id="22" name="Google Shape;22;p2"/>
            <p:cNvSpPr/>
            <p:nvPr/>
          </p:nvSpPr>
          <p:spPr>
            <a:xfrm>
              <a:off x="8502190" y="110146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3476" y="124780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89447"/>
            <a:ext cx="4038600" cy="33087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89447"/>
            <a:ext cx="4038600" cy="33087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dt" sz="half" idx="10"/>
          </p:nvPr>
        </p:nvSpPr>
        <p:spPr>
          <a:ln/>
        </p:spPr>
        <p:txBody>
          <a:bodyPr/>
          <a:lstStyle>
            <a:lvl1pPr>
              <a:defRPr/>
            </a:lvl1pPr>
          </a:lstStyle>
          <a:p>
            <a:pPr>
              <a:defRPr/>
            </a:pPr>
            <a:endParaRPr lang="de-DE"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7"/>
          <p:cNvSpPr>
            <a:spLocks noGrp="1" noChangeArrowheads="1"/>
          </p:cNvSpPr>
          <p:nvPr>
            <p:ph type="sldNum" sz="quarter" idx="12"/>
          </p:nvPr>
        </p:nvSpPr>
        <p:spPr>
          <a:ln/>
        </p:spPr>
        <p:txBody>
          <a:bodyPr/>
          <a:lstStyle>
            <a:lvl1pPr>
              <a:defRPr/>
            </a:lvl1pPr>
          </a:lstStyle>
          <a:p>
            <a:fld id="{4CBB8278-E735-44A9-BC98-2B87C3C9B3F0}" type="slidenum">
              <a:rPr lang="de-DE" altLang="en-US"/>
              <a:pPr/>
              <a:t>‹Nr.›</a:t>
            </a:fld>
            <a:endParaRPr lang="de-DE" altLang="en-US"/>
          </a:p>
        </p:txBody>
      </p:sp>
    </p:spTree>
    <p:extLst>
      <p:ext uri="{BB962C8B-B14F-4D97-AF65-F5344CB8AC3E}">
        <p14:creationId xmlns:p14="http://schemas.microsoft.com/office/powerpoint/2010/main" val="207992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9BECE17-18B0-42CD-BC60-E63C029DF66F}" type="datetimeFigureOut">
              <a:rPr lang="de-DE" smtClean="0"/>
              <a:t>25.02.26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317878C-B181-4520-907E-737426D6EAF9}" type="slidenum">
              <a:rPr lang="de-DE" smtClean="0"/>
              <a:t>‹Nr.›</a:t>
            </a:fld>
            <a:endParaRPr lang="de-DE"/>
          </a:p>
        </p:txBody>
      </p:sp>
    </p:spTree>
    <p:extLst>
      <p:ext uri="{BB962C8B-B14F-4D97-AF65-F5344CB8AC3E}">
        <p14:creationId xmlns:p14="http://schemas.microsoft.com/office/powerpoint/2010/main" val="1082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8" name="Google Shape;3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1" name="Google Shape;41;p5"/>
          <p:cNvSpPr txBox="1">
            <a:spLocks noGrp="1"/>
          </p:cNvSpPr>
          <p:nvPr>
            <p:ph type="subTitle" idx="1"/>
          </p:nvPr>
        </p:nvSpPr>
        <p:spPr>
          <a:xfrm>
            <a:off x="4781502" y="2799025"/>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965300" y="2799027"/>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965300"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 name="Google Shape;44;p5"/>
          <p:cNvSpPr txBox="1">
            <a:spLocks noGrp="1"/>
          </p:cNvSpPr>
          <p:nvPr>
            <p:ph type="subTitle" idx="4"/>
          </p:nvPr>
        </p:nvSpPr>
        <p:spPr>
          <a:xfrm>
            <a:off x="4781504"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5" name="Google Shape;45;p5"/>
          <p:cNvGrpSpPr/>
          <p:nvPr/>
        </p:nvGrpSpPr>
        <p:grpSpPr>
          <a:xfrm rot="10800000">
            <a:off x="-1418993" y="4056379"/>
            <a:ext cx="2444037" cy="1249438"/>
            <a:chOff x="6555850" y="2276550"/>
            <a:chExt cx="1553150" cy="794000"/>
          </a:xfrm>
        </p:grpSpPr>
        <p:sp>
          <p:nvSpPr>
            <p:cNvPr id="46" name="Google Shape;46;p5"/>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rot="8100000">
            <a:off x="8011559" y="-610892"/>
            <a:ext cx="1707619" cy="1800077"/>
            <a:chOff x="4029000" y="-35100"/>
            <a:chExt cx="1219050" cy="1284925"/>
          </a:xfrm>
        </p:grpSpPr>
        <p:sp>
          <p:nvSpPr>
            <p:cNvPr id="49" name="Google Shape;49;p5"/>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463189" y="-552938"/>
            <a:ext cx="1289004"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50426" y="-13550"/>
            <a:ext cx="249862" cy="589262"/>
          </a:xfrm>
          <a:custGeom>
            <a:avLst/>
            <a:gdLst/>
            <a:ahLst/>
            <a:cxnLst/>
            <a:rect l="l" t="t" r="r" b="b"/>
            <a:pathLst>
              <a:path w="2292" h="5695" extrusionOk="0">
                <a:moveTo>
                  <a:pt x="968" y="524"/>
                </a:moveTo>
                <a:cubicBezTo>
                  <a:pt x="983" y="565"/>
                  <a:pt x="996" y="607"/>
                  <a:pt x="1007" y="650"/>
                </a:cubicBezTo>
                <a:cubicBezTo>
                  <a:pt x="1011" y="666"/>
                  <a:pt x="1014" y="682"/>
                  <a:pt x="1018" y="697"/>
                </a:cubicBezTo>
                <a:cubicBezTo>
                  <a:pt x="990" y="685"/>
                  <a:pt x="960" y="679"/>
                  <a:pt x="930" y="679"/>
                </a:cubicBezTo>
                <a:cubicBezTo>
                  <a:pt x="920" y="679"/>
                  <a:pt x="910" y="680"/>
                  <a:pt x="900" y="682"/>
                </a:cubicBezTo>
                <a:cubicBezTo>
                  <a:pt x="908" y="657"/>
                  <a:pt x="917" y="633"/>
                  <a:pt x="925" y="607"/>
                </a:cubicBezTo>
                <a:cubicBezTo>
                  <a:pt x="925" y="606"/>
                  <a:pt x="925" y="605"/>
                  <a:pt x="926" y="604"/>
                </a:cubicBezTo>
                <a:cubicBezTo>
                  <a:pt x="928" y="599"/>
                  <a:pt x="931" y="594"/>
                  <a:pt x="933" y="587"/>
                </a:cubicBezTo>
                <a:cubicBezTo>
                  <a:pt x="942" y="571"/>
                  <a:pt x="950" y="553"/>
                  <a:pt x="960" y="536"/>
                </a:cubicBezTo>
                <a:cubicBezTo>
                  <a:pt x="963" y="532"/>
                  <a:pt x="965" y="528"/>
                  <a:pt x="968" y="524"/>
                </a:cubicBezTo>
                <a:close/>
                <a:moveTo>
                  <a:pt x="464" y="4966"/>
                </a:moveTo>
                <a:cubicBezTo>
                  <a:pt x="502" y="4989"/>
                  <a:pt x="544" y="5002"/>
                  <a:pt x="588" y="5005"/>
                </a:cubicBezTo>
                <a:cubicBezTo>
                  <a:pt x="577" y="5019"/>
                  <a:pt x="567" y="5035"/>
                  <a:pt x="557" y="5050"/>
                </a:cubicBezTo>
                <a:cubicBezTo>
                  <a:pt x="523" y="5066"/>
                  <a:pt x="491" y="5088"/>
                  <a:pt x="466" y="5116"/>
                </a:cubicBezTo>
                <a:cubicBezTo>
                  <a:pt x="464" y="5108"/>
                  <a:pt x="464" y="5098"/>
                  <a:pt x="463" y="5093"/>
                </a:cubicBezTo>
                <a:cubicBezTo>
                  <a:pt x="462" y="5069"/>
                  <a:pt x="462" y="5044"/>
                  <a:pt x="462" y="5020"/>
                </a:cubicBezTo>
                <a:cubicBezTo>
                  <a:pt x="462" y="5002"/>
                  <a:pt x="464" y="4984"/>
                  <a:pt x="464" y="4966"/>
                </a:cubicBezTo>
                <a:close/>
                <a:moveTo>
                  <a:pt x="983" y="1"/>
                </a:moveTo>
                <a:cubicBezTo>
                  <a:pt x="946" y="1"/>
                  <a:pt x="910" y="6"/>
                  <a:pt x="873" y="16"/>
                </a:cubicBezTo>
                <a:cubicBezTo>
                  <a:pt x="747" y="52"/>
                  <a:pt x="648" y="141"/>
                  <a:pt x="578" y="248"/>
                </a:cubicBezTo>
                <a:cubicBezTo>
                  <a:pt x="523" y="257"/>
                  <a:pt x="482" y="305"/>
                  <a:pt x="481" y="360"/>
                </a:cubicBezTo>
                <a:cubicBezTo>
                  <a:pt x="479" y="392"/>
                  <a:pt x="477" y="423"/>
                  <a:pt x="475" y="454"/>
                </a:cubicBezTo>
                <a:cubicBezTo>
                  <a:pt x="385" y="673"/>
                  <a:pt x="340" y="919"/>
                  <a:pt x="312" y="1147"/>
                </a:cubicBezTo>
                <a:cubicBezTo>
                  <a:pt x="289" y="1342"/>
                  <a:pt x="276" y="1540"/>
                  <a:pt x="247" y="1730"/>
                </a:cubicBezTo>
                <a:cubicBezTo>
                  <a:pt x="214" y="1950"/>
                  <a:pt x="212" y="2170"/>
                  <a:pt x="220" y="2393"/>
                </a:cubicBezTo>
                <a:cubicBezTo>
                  <a:pt x="223" y="2476"/>
                  <a:pt x="226" y="2558"/>
                  <a:pt x="228" y="2641"/>
                </a:cubicBezTo>
                <a:cubicBezTo>
                  <a:pt x="213" y="2731"/>
                  <a:pt x="201" y="2823"/>
                  <a:pt x="196" y="2915"/>
                </a:cubicBezTo>
                <a:cubicBezTo>
                  <a:pt x="192" y="3020"/>
                  <a:pt x="200" y="3124"/>
                  <a:pt x="197" y="3230"/>
                </a:cubicBezTo>
                <a:cubicBezTo>
                  <a:pt x="195" y="3333"/>
                  <a:pt x="170" y="3429"/>
                  <a:pt x="150" y="3529"/>
                </a:cubicBezTo>
                <a:cubicBezTo>
                  <a:pt x="108" y="3738"/>
                  <a:pt x="115" y="3947"/>
                  <a:pt x="115" y="4160"/>
                </a:cubicBezTo>
                <a:cubicBezTo>
                  <a:pt x="113" y="4480"/>
                  <a:pt x="1" y="4791"/>
                  <a:pt x="16" y="5113"/>
                </a:cubicBezTo>
                <a:cubicBezTo>
                  <a:pt x="23" y="5274"/>
                  <a:pt x="63" y="5434"/>
                  <a:pt x="193" y="5541"/>
                </a:cubicBezTo>
                <a:cubicBezTo>
                  <a:pt x="327" y="5651"/>
                  <a:pt x="494" y="5684"/>
                  <a:pt x="664" y="5693"/>
                </a:cubicBezTo>
                <a:cubicBezTo>
                  <a:pt x="695" y="5694"/>
                  <a:pt x="726" y="5695"/>
                  <a:pt x="757" y="5695"/>
                </a:cubicBezTo>
                <a:cubicBezTo>
                  <a:pt x="1070" y="5695"/>
                  <a:pt x="1386" y="5625"/>
                  <a:pt x="1686" y="5542"/>
                </a:cubicBezTo>
                <a:cubicBezTo>
                  <a:pt x="1842" y="5499"/>
                  <a:pt x="2027" y="5462"/>
                  <a:pt x="2147" y="5344"/>
                </a:cubicBezTo>
                <a:cubicBezTo>
                  <a:pt x="2260" y="5232"/>
                  <a:pt x="2286" y="5080"/>
                  <a:pt x="2289" y="4927"/>
                </a:cubicBezTo>
                <a:cubicBezTo>
                  <a:pt x="2291" y="4718"/>
                  <a:pt x="2249" y="4513"/>
                  <a:pt x="2207" y="4310"/>
                </a:cubicBezTo>
                <a:cubicBezTo>
                  <a:pt x="2164" y="4106"/>
                  <a:pt x="2150" y="3923"/>
                  <a:pt x="2119" y="3710"/>
                </a:cubicBezTo>
                <a:cubicBezTo>
                  <a:pt x="2058" y="3291"/>
                  <a:pt x="1949" y="2882"/>
                  <a:pt x="1860" y="2469"/>
                </a:cubicBezTo>
                <a:cubicBezTo>
                  <a:pt x="1770" y="2053"/>
                  <a:pt x="1674" y="1637"/>
                  <a:pt x="1593" y="1220"/>
                </a:cubicBezTo>
                <a:cubicBezTo>
                  <a:pt x="1552" y="1013"/>
                  <a:pt x="1527" y="804"/>
                  <a:pt x="1484" y="598"/>
                </a:cubicBezTo>
                <a:cubicBezTo>
                  <a:pt x="1455" y="464"/>
                  <a:pt x="1415" y="322"/>
                  <a:pt x="1341" y="207"/>
                </a:cubicBezTo>
                <a:cubicBezTo>
                  <a:pt x="1261" y="82"/>
                  <a:pt x="1128" y="1"/>
                  <a:pt x="9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26996" y="-13343"/>
            <a:ext cx="329007" cy="605196"/>
          </a:xfrm>
          <a:custGeom>
            <a:avLst/>
            <a:gdLst/>
            <a:ahLst/>
            <a:cxnLst/>
            <a:rect l="l" t="t" r="r" b="b"/>
            <a:pathLst>
              <a:path w="3018" h="5849" extrusionOk="0">
                <a:moveTo>
                  <a:pt x="1094" y="0"/>
                </a:moveTo>
                <a:cubicBezTo>
                  <a:pt x="972" y="0"/>
                  <a:pt x="849" y="48"/>
                  <a:pt x="755" y="130"/>
                </a:cubicBezTo>
                <a:cubicBezTo>
                  <a:pt x="729" y="153"/>
                  <a:pt x="704" y="179"/>
                  <a:pt x="683" y="207"/>
                </a:cubicBezTo>
                <a:cubicBezTo>
                  <a:pt x="360" y="252"/>
                  <a:pt x="162" y="627"/>
                  <a:pt x="91" y="912"/>
                </a:cubicBezTo>
                <a:cubicBezTo>
                  <a:pt x="6" y="1249"/>
                  <a:pt x="1" y="1617"/>
                  <a:pt x="23" y="1960"/>
                </a:cubicBezTo>
                <a:cubicBezTo>
                  <a:pt x="47" y="2318"/>
                  <a:pt x="106" y="2672"/>
                  <a:pt x="197" y="3019"/>
                </a:cubicBezTo>
                <a:cubicBezTo>
                  <a:pt x="284" y="3354"/>
                  <a:pt x="403" y="3678"/>
                  <a:pt x="520" y="4002"/>
                </a:cubicBezTo>
                <a:cubicBezTo>
                  <a:pt x="581" y="4170"/>
                  <a:pt x="642" y="4337"/>
                  <a:pt x="718" y="4498"/>
                </a:cubicBezTo>
                <a:cubicBezTo>
                  <a:pt x="791" y="4651"/>
                  <a:pt x="888" y="4786"/>
                  <a:pt x="977" y="4930"/>
                </a:cubicBezTo>
                <a:cubicBezTo>
                  <a:pt x="1075" y="5088"/>
                  <a:pt x="1167" y="5252"/>
                  <a:pt x="1284" y="5397"/>
                </a:cubicBezTo>
                <a:cubicBezTo>
                  <a:pt x="1370" y="5504"/>
                  <a:pt x="1488" y="5590"/>
                  <a:pt x="1607" y="5656"/>
                </a:cubicBezTo>
                <a:cubicBezTo>
                  <a:pt x="1791" y="5758"/>
                  <a:pt x="2027" y="5849"/>
                  <a:pt x="2252" y="5849"/>
                </a:cubicBezTo>
                <a:cubicBezTo>
                  <a:pt x="2326" y="5849"/>
                  <a:pt x="2399" y="5839"/>
                  <a:pt x="2468" y="5816"/>
                </a:cubicBezTo>
                <a:cubicBezTo>
                  <a:pt x="2958" y="5655"/>
                  <a:pt x="3017" y="5068"/>
                  <a:pt x="3016" y="4629"/>
                </a:cubicBezTo>
                <a:cubicBezTo>
                  <a:pt x="3015" y="4228"/>
                  <a:pt x="2963" y="3832"/>
                  <a:pt x="2877" y="3442"/>
                </a:cubicBezTo>
                <a:cubicBezTo>
                  <a:pt x="2860" y="3268"/>
                  <a:pt x="2834" y="3094"/>
                  <a:pt x="2803" y="2922"/>
                </a:cubicBezTo>
                <a:cubicBezTo>
                  <a:pt x="2746" y="2598"/>
                  <a:pt x="2661" y="2281"/>
                  <a:pt x="2550" y="1972"/>
                </a:cubicBezTo>
                <a:cubicBezTo>
                  <a:pt x="2432" y="1650"/>
                  <a:pt x="2275" y="1351"/>
                  <a:pt x="2101" y="1057"/>
                </a:cubicBezTo>
                <a:cubicBezTo>
                  <a:pt x="2000" y="887"/>
                  <a:pt x="1883" y="708"/>
                  <a:pt x="1741" y="556"/>
                </a:cubicBezTo>
                <a:cubicBezTo>
                  <a:pt x="1685" y="471"/>
                  <a:pt x="1622" y="391"/>
                  <a:pt x="1554" y="314"/>
                </a:cubicBezTo>
                <a:lnTo>
                  <a:pt x="1554" y="314"/>
                </a:lnTo>
                <a:lnTo>
                  <a:pt x="1556" y="317"/>
                </a:lnTo>
                <a:cubicBezTo>
                  <a:pt x="1555" y="316"/>
                  <a:pt x="1554" y="314"/>
                  <a:pt x="1553" y="313"/>
                </a:cubicBezTo>
                <a:cubicBezTo>
                  <a:pt x="1552" y="312"/>
                  <a:pt x="1552" y="312"/>
                  <a:pt x="1552" y="312"/>
                </a:cubicBezTo>
                <a:lnTo>
                  <a:pt x="1552" y="312"/>
                </a:lnTo>
                <a:cubicBezTo>
                  <a:pt x="1552" y="312"/>
                  <a:pt x="1552" y="312"/>
                  <a:pt x="1552" y="312"/>
                </a:cubicBezTo>
                <a:cubicBezTo>
                  <a:pt x="1552" y="312"/>
                  <a:pt x="1552" y="312"/>
                  <a:pt x="1552" y="312"/>
                </a:cubicBezTo>
                <a:cubicBezTo>
                  <a:pt x="1547" y="307"/>
                  <a:pt x="1543" y="301"/>
                  <a:pt x="1540" y="296"/>
                </a:cubicBezTo>
                <a:lnTo>
                  <a:pt x="1533" y="286"/>
                </a:lnTo>
                <a:cubicBezTo>
                  <a:pt x="1518" y="266"/>
                  <a:pt x="1503" y="245"/>
                  <a:pt x="1489" y="225"/>
                </a:cubicBezTo>
                <a:cubicBezTo>
                  <a:pt x="1434" y="154"/>
                  <a:pt x="1378" y="91"/>
                  <a:pt x="1297" y="49"/>
                </a:cubicBezTo>
                <a:cubicBezTo>
                  <a:pt x="1233" y="16"/>
                  <a:pt x="1164" y="0"/>
                  <a:pt x="1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flipH="1">
            <a:off x="8245128" y="3710131"/>
            <a:ext cx="2137197" cy="2154553"/>
            <a:chOff x="6420448" y="2442750"/>
            <a:chExt cx="2319259" cy="2338093"/>
          </a:xfrm>
        </p:grpSpPr>
        <p:sp>
          <p:nvSpPr>
            <p:cNvPr id="56" name="Google Shape;56;p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6"/>
          <p:cNvSpPr/>
          <p:nvPr/>
        </p:nvSpPr>
        <p:spPr>
          <a:xfrm rot="5400000" flipH="1">
            <a:off x="7948550" y="3781844"/>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309793" y="46040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329862" y="-955702"/>
            <a:ext cx="2781260" cy="23571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431875" y="119164"/>
            <a:ext cx="749169" cy="639824"/>
            <a:chOff x="1266425" y="3156525"/>
            <a:chExt cx="2118691" cy="1809456"/>
          </a:xfrm>
        </p:grpSpPr>
        <p:sp>
          <p:nvSpPr>
            <p:cNvPr id="66" name="Google Shape;66;p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6"/>
          <p:cNvGrpSpPr/>
          <p:nvPr/>
        </p:nvGrpSpPr>
        <p:grpSpPr>
          <a:xfrm>
            <a:off x="-552141" y="-460305"/>
            <a:ext cx="1374311" cy="1219306"/>
            <a:chOff x="6743475" y="925150"/>
            <a:chExt cx="840300" cy="745525"/>
          </a:xfrm>
        </p:grpSpPr>
        <p:sp>
          <p:nvSpPr>
            <p:cNvPr id="78" name="Google Shape;78;p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6"/>
          <p:cNvSpPr/>
          <p:nvPr/>
        </p:nvSpPr>
        <p:spPr>
          <a:xfrm rot="1864241" flipH="1">
            <a:off x="-321344" y="4508987"/>
            <a:ext cx="2069138" cy="1233317"/>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713225" y="94815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3" name="Google Shape;83;p7"/>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84" name="Google Shape;84;p7"/>
          <p:cNvSpPr>
            <a:spLocks noGrp="1"/>
          </p:cNvSpPr>
          <p:nvPr>
            <p:ph type="pic" idx="2"/>
          </p:nvPr>
        </p:nvSpPr>
        <p:spPr>
          <a:xfrm>
            <a:off x="5367175" y="1039950"/>
            <a:ext cx="3063600" cy="3063600"/>
          </a:xfrm>
          <a:prstGeom prst="ellipse">
            <a:avLst/>
          </a:prstGeom>
          <a:noFill/>
          <a:ln>
            <a:noFill/>
          </a:ln>
        </p:spPr>
      </p:sp>
      <p:sp>
        <p:nvSpPr>
          <p:cNvPr id="85" name="Google Shape;85;p7"/>
          <p:cNvSpPr/>
          <p:nvPr/>
        </p:nvSpPr>
        <p:spPr>
          <a:xfrm rot="7000774">
            <a:off x="-480116" y="407752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3356506" flipH="1">
            <a:off x="8054912" y="4094230"/>
            <a:ext cx="2069091" cy="1233289"/>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820215">
            <a:off x="5682447" y="4882036"/>
            <a:ext cx="2857631" cy="2421837"/>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7"/>
          <p:cNvGrpSpPr/>
          <p:nvPr/>
        </p:nvGrpSpPr>
        <p:grpSpPr>
          <a:xfrm rot="2430770">
            <a:off x="7504701" y="-359236"/>
            <a:ext cx="2443943" cy="1249390"/>
            <a:chOff x="6555850" y="2276550"/>
            <a:chExt cx="1553150" cy="794000"/>
          </a:xfrm>
        </p:grpSpPr>
        <p:sp>
          <p:nvSpPr>
            <p:cNvPr id="89" name="Google Shape;89;p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7"/>
          <p:cNvGrpSpPr/>
          <p:nvPr/>
        </p:nvGrpSpPr>
        <p:grpSpPr>
          <a:xfrm>
            <a:off x="5473440" y="4407190"/>
            <a:ext cx="1060142" cy="976068"/>
            <a:chOff x="6875165" y="845615"/>
            <a:chExt cx="1060142" cy="976068"/>
          </a:xfrm>
        </p:grpSpPr>
        <p:sp>
          <p:nvSpPr>
            <p:cNvPr id="92" name="Google Shape;92;p7"/>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7"/>
          <p:cNvGrpSpPr/>
          <p:nvPr/>
        </p:nvGrpSpPr>
        <p:grpSpPr>
          <a:xfrm flipH="1">
            <a:off x="-658450" y="-202816"/>
            <a:ext cx="1724556" cy="2392931"/>
            <a:chOff x="1305237" y="3311634"/>
            <a:chExt cx="1724556" cy="2392931"/>
          </a:xfrm>
        </p:grpSpPr>
        <p:sp>
          <p:nvSpPr>
            <p:cNvPr id="95" name="Google Shape;95;p7"/>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150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
        <p:nvSpPr>
          <p:cNvPr id="102" name="Google Shape;10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88" name="Google Shape;188;p15"/>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5"/>
          <p:cNvGrpSpPr/>
          <p:nvPr/>
        </p:nvGrpSpPr>
        <p:grpSpPr>
          <a:xfrm>
            <a:off x="8430765" y="1905728"/>
            <a:ext cx="1060142" cy="976068"/>
            <a:chOff x="6875165" y="845615"/>
            <a:chExt cx="1060142" cy="976068"/>
          </a:xfrm>
        </p:grpSpPr>
        <p:sp>
          <p:nvSpPr>
            <p:cNvPr id="190" name="Google Shape;190;p15"/>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5"/>
          <p:cNvSpPr/>
          <p:nvPr/>
        </p:nvSpPr>
        <p:spPr>
          <a:xfrm>
            <a:off x="-1256896" y="-101621"/>
            <a:ext cx="1970120" cy="2154484"/>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5"/>
          <p:cNvGrpSpPr/>
          <p:nvPr/>
        </p:nvGrpSpPr>
        <p:grpSpPr>
          <a:xfrm flipH="1">
            <a:off x="8295018" y="4361598"/>
            <a:ext cx="1783506" cy="2357113"/>
            <a:chOff x="4011150" y="1154025"/>
            <a:chExt cx="1139475" cy="1505950"/>
          </a:xfrm>
        </p:grpSpPr>
        <p:sp>
          <p:nvSpPr>
            <p:cNvPr id="194" name="Google Shape;194;p15"/>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5"/>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7"/>
        <p:cNvGrpSpPr/>
        <p:nvPr/>
      </p:nvGrpSpPr>
      <p:grpSpPr>
        <a:xfrm>
          <a:off x="0" y="0"/>
          <a:ext cx="0" cy="0"/>
          <a:chOff x="0" y="0"/>
          <a:chExt cx="0" cy="0"/>
        </a:xfrm>
      </p:grpSpPr>
      <p:grpSp>
        <p:nvGrpSpPr>
          <p:cNvPr id="368" name="Google Shape;368;p26"/>
          <p:cNvGrpSpPr/>
          <p:nvPr/>
        </p:nvGrpSpPr>
        <p:grpSpPr>
          <a:xfrm rot="9968700" flipH="1">
            <a:off x="-183760" y="3764053"/>
            <a:ext cx="2142320" cy="1959187"/>
            <a:chOff x="1854725" y="35300"/>
            <a:chExt cx="1008675" cy="922450"/>
          </a:xfrm>
        </p:grpSpPr>
        <p:sp>
          <p:nvSpPr>
            <p:cNvPr id="369" name="Google Shape;369;p26"/>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6"/>
          <p:cNvGrpSpPr/>
          <p:nvPr/>
        </p:nvGrpSpPr>
        <p:grpSpPr>
          <a:xfrm>
            <a:off x="2832059" y="-796167"/>
            <a:ext cx="1374311" cy="1219306"/>
            <a:chOff x="6743475" y="925150"/>
            <a:chExt cx="840300" cy="745525"/>
          </a:xfrm>
        </p:grpSpPr>
        <p:sp>
          <p:nvSpPr>
            <p:cNvPr id="372" name="Google Shape;372;p2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6"/>
          <p:cNvSpPr/>
          <p:nvPr/>
        </p:nvSpPr>
        <p:spPr>
          <a:xfrm rot="-732187">
            <a:off x="8342652" y="-650250"/>
            <a:ext cx="2292869" cy="351085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8105525" y="182464"/>
            <a:ext cx="749169" cy="639824"/>
            <a:chOff x="1266425" y="3156525"/>
            <a:chExt cx="2118691" cy="1809456"/>
          </a:xfrm>
        </p:grpSpPr>
        <p:sp>
          <p:nvSpPr>
            <p:cNvPr id="376" name="Google Shape;376;p2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6"/>
          <p:cNvSpPr/>
          <p:nvPr/>
        </p:nvSpPr>
        <p:spPr>
          <a:xfrm rot="2537082" flipH="1">
            <a:off x="7774495" y="3526774"/>
            <a:ext cx="1970079" cy="2154439"/>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6"/>
          <p:cNvGrpSpPr/>
          <p:nvPr/>
        </p:nvGrpSpPr>
        <p:grpSpPr>
          <a:xfrm>
            <a:off x="-867632" y="607773"/>
            <a:ext cx="1783506" cy="2357113"/>
            <a:chOff x="4011150" y="1154025"/>
            <a:chExt cx="1139475" cy="1505950"/>
          </a:xfrm>
        </p:grpSpPr>
        <p:sp>
          <p:nvSpPr>
            <p:cNvPr id="389" name="Google Shape;389;p26"/>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1pPr>
            <a:lvl2pPr lvl="1"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2pPr>
            <a:lvl3pPr lvl="2"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3pPr>
            <a:lvl4pPr lvl="3"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4pPr>
            <a:lvl5pPr lvl="4"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5pPr>
            <a:lvl6pPr lvl="5"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6pPr>
            <a:lvl7pPr lvl="6"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7pPr>
            <a:lvl8pPr lvl="7"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8pPr>
            <a:lvl9pPr lvl="8"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8" r:id="rId7"/>
    <p:sldLayoutId id="2147483661" r:id="rId8"/>
    <p:sldLayoutId id="2147483672"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pxhere.com/de/photo/1228983"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1429410" y="1512055"/>
            <a:ext cx="4528800" cy="1684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t>Mit Weisheit </a:t>
            </a:r>
            <a:r>
              <a:rPr lang="en" sz="5400" dirty="0" err="1"/>
              <a:t>mein</a:t>
            </a:r>
            <a:r>
              <a:rPr lang="en" sz="5400" dirty="0"/>
              <a:t> Reden gestalten</a:t>
            </a:r>
            <a:endParaRPr sz="5400" dirty="0"/>
          </a:p>
        </p:txBody>
      </p:sp>
      <p:sp>
        <p:nvSpPr>
          <p:cNvPr id="418" name="Google Shape;418;p31"/>
          <p:cNvSpPr txBox="1">
            <a:spLocks noGrp="1"/>
          </p:cNvSpPr>
          <p:nvPr>
            <p:ph type="subTitle" idx="1"/>
          </p:nvPr>
        </p:nvSpPr>
        <p:spPr>
          <a:xfrm>
            <a:off x="2095953" y="3426938"/>
            <a:ext cx="5529396" cy="33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Tipps </a:t>
            </a:r>
            <a:r>
              <a:rPr lang="en" sz="2800" dirty="0" err="1"/>
              <a:t>aus</a:t>
            </a:r>
            <a:r>
              <a:rPr lang="en" sz="2800" dirty="0"/>
              <a:t> dem Buch der Sprüche</a:t>
            </a:r>
            <a:endParaRPr sz="2800" dirty="0"/>
          </a:p>
        </p:txBody>
      </p:sp>
      <p:grpSp>
        <p:nvGrpSpPr>
          <p:cNvPr id="419" name="Google Shape;419;p31"/>
          <p:cNvGrpSpPr/>
          <p:nvPr/>
        </p:nvGrpSpPr>
        <p:grpSpPr>
          <a:xfrm rot="-857599" flipH="1">
            <a:off x="268704" y="2951154"/>
            <a:ext cx="1724655" cy="2393067"/>
            <a:chOff x="1305237" y="3311634"/>
            <a:chExt cx="1724556" cy="2392931"/>
          </a:xfrm>
        </p:grpSpPr>
        <p:sp>
          <p:nvSpPr>
            <p:cNvPr id="420" name="Google Shape;420;p31"/>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31"/>
          <p:cNvSpPr/>
          <p:nvPr/>
        </p:nvSpPr>
        <p:spPr>
          <a:xfrm rot="-8984331" flipH="1">
            <a:off x="6299245" y="-265925"/>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8813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Ermutigung als Lebensstil</a:t>
            </a:r>
          </a:p>
        </p:txBody>
      </p:sp>
      <p:sp>
        <p:nvSpPr>
          <p:cNvPr id="6" name="Inhaltsplatzhalter 5"/>
          <p:cNvSpPr>
            <a:spLocks noGrp="1"/>
          </p:cNvSpPr>
          <p:nvPr>
            <p:ph idx="1"/>
          </p:nvPr>
        </p:nvSpPr>
        <p:spPr>
          <a:xfrm>
            <a:off x="457200" y="1717199"/>
            <a:ext cx="7886700" cy="3263504"/>
          </a:xfrm>
        </p:spPr>
        <p:txBody>
          <a:bodyPr>
            <a:normAutofit fontScale="77500" lnSpcReduction="20000"/>
          </a:bodyPr>
          <a:lstStyle/>
          <a:p>
            <a:pPr marL="0" indent="0" algn="ctr" defTabSz="914377" hangingPunct="0">
              <a:buNone/>
            </a:pPr>
            <a:r>
              <a:rPr lang="de-DE" sz="2250" b="1" i="1" u="sng" dirty="0">
                <a:sym typeface="Helvetica Neue"/>
              </a:rPr>
              <a:t>Ermutigung</a:t>
            </a:r>
            <a:r>
              <a:rPr lang="de-DE" sz="2250" dirty="0">
                <a:sym typeface="Helvetica Neue"/>
              </a:rPr>
              <a:t> als ein Zeichen der Aufmerksamkeit oder Interesse,                                    das anderen Mut macht oder Auftrieb gibt.</a:t>
            </a:r>
          </a:p>
          <a:p>
            <a:pPr marL="0" indent="0" algn="ctr" defTabSz="914377" hangingPunct="0">
              <a:buNone/>
            </a:pPr>
            <a:endParaRPr lang="de-DE" sz="2250" dirty="0"/>
          </a:p>
          <a:p>
            <a:pPr marL="0" indent="0" algn="ctr" defTabSz="914377" hangingPunct="0">
              <a:buNone/>
            </a:pPr>
            <a:r>
              <a:rPr lang="de-DE" sz="2250" dirty="0"/>
              <a:t>Para-</a:t>
            </a:r>
            <a:r>
              <a:rPr lang="de-DE" sz="2250" dirty="0" err="1"/>
              <a:t>kaleo</a:t>
            </a:r>
            <a:r>
              <a:rPr lang="de-DE" sz="2250" dirty="0"/>
              <a:t>: ermutigen, ermahnen, herbeirufen, bitten, trösten, ermuntern</a:t>
            </a:r>
          </a:p>
          <a:p>
            <a:pPr marL="0" indent="0" algn="ctr" defTabSz="914377" hangingPunct="0">
              <a:buNone/>
            </a:pPr>
            <a:r>
              <a:rPr lang="de-DE" sz="2250" dirty="0" err="1">
                <a:sym typeface="Helvetica Neue"/>
              </a:rPr>
              <a:t>Paraklet</a:t>
            </a:r>
            <a:r>
              <a:rPr lang="de-DE" sz="2250" dirty="0">
                <a:sym typeface="Helvetica Neue"/>
              </a:rPr>
              <a:t>: Bezeichnung für den Heiligen Geist: Tröster, Beistand, Ratgeber  </a:t>
            </a:r>
            <a:r>
              <a:rPr lang="de-DE" sz="2250" dirty="0" err="1">
                <a:sym typeface="Helvetica Neue"/>
              </a:rPr>
              <a:t>Joh</a:t>
            </a:r>
            <a:r>
              <a:rPr lang="de-DE" sz="2250" dirty="0">
                <a:sym typeface="Helvetica Neue"/>
              </a:rPr>
              <a:t> 14: 16</a:t>
            </a:r>
          </a:p>
          <a:p>
            <a:pPr marL="0" indent="0" algn="ctr" defTabSz="914377" hangingPunct="0">
              <a:buNone/>
            </a:pPr>
            <a:endParaRPr lang="de-DE" sz="2250" dirty="0">
              <a:sym typeface="Helvetica Neue"/>
            </a:endParaRPr>
          </a:p>
          <a:p>
            <a:pPr marL="0" indent="0" algn="ctr" defTabSz="914377" hangingPunct="0">
              <a:buNone/>
            </a:pPr>
            <a:r>
              <a:rPr lang="de-DE" sz="2250" b="1" dirty="0"/>
              <a:t>…………..</a:t>
            </a:r>
          </a:p>
          <a:p>
            <a:pPr marL="0" indent="0" algn="ctr" defTabSz="914377" hangingPunct="0">
              <a:buNone/>
            </a:pPr>
            <a:endParaRPr lang="de-DE" sz="2250" dirty="0"/>
          </a:p>
          <a:p>
            <a:pPr marL="0" indent="0" algn="ctr" defTabSz="914377" hangingPunct="0">
              <a:buNone/>
            </a:pPr>
            <a:r>
              <a:rPr lang="de-DE" sz="2250" b="1" i="1" u="sng" dirty="0">
                <a:sym typeface="Helvetica Neue"/>
              </a:rPr>
              <a:t>Entmutigung</a:t>
            </a:r>
            <a:r>
              <a:rPr lang="de-DE" sz="2250" dirty="0">
                <a:sym typeface="Helvetica Neue"/>
              </a:rPr>
              <a:t>  ist die Visitenkarte des Teufels, die er hinterlässt, wenn er jemanden besucht hat.</a:t>
            </a:r>
          </a:p>
          <a:p>
            <a:pPr marL="0" indent="0" algn="ctr" defTabSz="914377" hangingPunct="0">
              <a:buNone/>
            </a:pPr>
            <a:endParaRPr lang="de-DE" sz="2250" dirty="0"/>
          </a:p>
          <a:p>
            <a:pPr marL="0" indent="0" algn="ctr" defTabSz="914377" hangingPunct="0">
              <a:buNone/>
            </a:pPr>
            <a:r>
              <a:rPr lang="de-DE" sz="2250" b="1" i="1" u="sng" dirty="0">
                <a:sym typeface="Helvetica Neue"/>
              </a:rPr>
              <a:t>Entmutigung</a:t>
            </a:r>
            <a:r>
              <a:rPr lang="de-DE" sz="2250" b="1" i="1" dirty="0">
                <a:sym typeface="Helvetica Neue"/>
              </a:rPr>
              <a:t>  </a:t>
            </a:r>
            <a:r>
              <a:rPr lang="de-DE" sz="2250" dirty="0">
                <a:sym typeface="Helvetica Neue"/>
              </a:rPr>
              <a:t>raubt uns das Wichtigste, was wir im Leben brauchen, nämlich Mut.   Mit Mut sind wir kreativ genug, unsere Aufgaben zu lösen.                                                  Theo </a:t>
            </a:r>
            <a:r>
              <a:rPr lang="de-DE" sz="2250" dirty="0" err="1">
                <a:sym typeface="Helvetica Neue"/>
              </a:rPr>
              <a:t>Schoenaker</a:t>
            </a:r>
            <a:r>
              <a:rPr lang="de-DE" sz="2250" dirty="0">
                <a:sym typeface="Helvetica Neue"/>
              </a:rPr>
              <a:t> (Psychologe)</a:t>
            </a:r>
          </a:p>
          <a:p>
            <a:endParaRPr lang="de-DE" dirty="0"/>
          </a:p>
        </p:txBody>
      </p:sp>
    </p:spTree>
    <p:extLst>
      <p:ext uri="{BB962C8B-B14F-4D97-AF65-F5344CB8AC3E}">
        <p14:creationId xmlns:p14="http://schemas.microsoft.com/office/powerpoint/2010/main" val="153849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kann Ermutigung geschehen?</a:t>
            </a:r>
          </a:p>
        </p:txBody>
      </p:sp>
      <p:sp>
        <p:nvSpPr>
          <p:cNvPr id="3" name="Inhaltsplatzhalter 2"/>
          <p:cNvSpPr>
            <a:spLocks noGrp="1"/>
          </p:cNvSpPr>
          <p:nvPr>
            <p:ph idx="1"/>
          </p:nvPr>
        </p:nvSpPr>
        <p:spPr>
          <a:xfrm>
            <a:off x="802435" y="1282075"/>
            <a:ext cx="7717500" cy="3416400"/>
          </a:xfrm>
        </p:spPr>
        <p:txBody>
          <a:bodyPr/>
          <a:lstStyle/>
          <a:p>
            <a:r>
              <a:rPr lang="de-DE" sz="2400" dirty="0"/>
              <a:t>1 Sam 23: 16	Jonathan stärkt David</a:t>
            </a:r>
          </a:p>
          <a:p>
            <a:r>
              <a:rPr lang="de-DE" sz="2400" dirty="0"/>
              <a:t>2 Mo 14: 13	Mose beruhigt das Volk</a:t>
            </a:r>
          </a:p>
          <a:p>
            <a:r>
              <a:rPr lang="de-DE" sz="2400" dirty="0"/>
              <a:t>2 </a:t>
            </a:r>
            <a:r>
              <a:rPr lang="de-DE" sz="2400" dirty="0" err="1"/>
              <a:t>Chr</a:t>
            </a:r>
            <a:r>
              <a:rPr lang="de-DE" sz="2400" dirty="0"/>
              <a:t> 35: 2 	</a:t>
            </a:r>
            <a:r>
              <a:rPr lang="de-DE" sz="2400" dirty="0" err="1"/>
              <a:t>Josia</a:t>
            </a:r>
            <a:r>
              <a:rPr lang="de-DE" sz="2400" dirty="0"/>
              <a:t> ermutigt die Priester</a:t>
            </a:r>
          </a:p>
          <a:p>
            <a:r>
              <a:rPr lang="de-DE" sz="2400" dirty="0" err="1"/>
              <a:t>Spr</a:t>
            </a:r>
            <a:r>
              <a:rPr lang="de-DE" sz="2400" dirty="0"/>
              <a:t> 12: 18 + 25	ermutigende Wort</a:t>
            </a:r>
          </a:p>
          <a:p>
            <a:r>
              <a:rPr lang="de-DE" sz="2400" dirty="0" err="1"/>
              <a:t>Jes</a:t>
            </a:r>
            <a:r>
              <a:rPr lang="de-DE" sz="2400" dirty="0"/>
              <a:t> 50: 4		den Müden ermutigen</a:t>
            </a:r>
          </a:p>
          <a:p>
            <a:r>
              <a:rPr lang="de-DE" sz="2400" dirty="0" err="1"/>
              <a:t>Hebr</a:t>
            </a:r>
            <a:r>
              <a:rPr lang="de-DE" sz="2400" dirty="0"/>
              <a:t> 3: 13		geistliche Unterstützung</a:t>
            </a:r>
          </a:p>
          <a:p>
            <a:r>
              <a:rPr lang="de-DE" sz="2400" dirty="0" err="1"/>
              <a:t>Röm</a:t>
            </a:r>
            <a:r>
              <a:rPr lang="de-DE" sz="2400" dirty="0"/>
              <a:t> 15: 14	Ihr habt, was ihr braucht….</a:t>
            </a:r>
          </a:p>
        </p:txBody>
      </p:sp>
    </p:spTree>
    <p:extLst>
      <p:ext uri="{BB962C8B-B14F-4D97-AF65-F5344CB8AC3E}">
        <p14:creationId xmlns:p14="http://schemas.microsoft.com/office/powerpoint/2010/main" val="92723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idx="4294967295"/>
          </p:nvPr>
        </p:nvSpPr>
        <p:spPr>
          <a:xfrm>
            <a:off x="1759974" y="701278"/>
            <a:ext cx="7718425" cy="573088"/>
          </a:xfrm>
        </p:spPr>
        <p:txBody>
          <a:bodyPr/>
          <a:lstStyle/>
          <a:p>
            <a:r>
              <a:rPr lang="de-DE" altLang="de-DE" dirty="0"/>
              <a:t>„Der Klügere gibt nach…“ </a:t>
            </a:r>
          </a:p>
        </p:txBody>
      </p:sp>
      <p:sp>
        <p:nvSpPr>
          <p:cNvPr id="34819" name="Inhaltsplatzhalter 2"/>
          <p:cNvSpPr>
            <a:spLocks noGrp="1"/>
          </p:cNvSpPr>
          <p:nvPr>
            <p:ph idx="4294967295"/>
          </p:nvPr>
        </p:nvSpPr>
        <p:spPr>
          <a:xfrm>
            <a:off x="1376516" y="1625447"/>
            <a:ext cx="6172200" cy="3308350"/>
          </a:xfrm>
        </p:spPr>
        <p:txBody>
          <a:bodyPr/>
          <a:lstStyle/>
          <a:p>
            <a:r>
              <a:rPr lang="de-DE" altLang="de-DE" sz="2400" dirty="0"/>
              <a:t>Wenn der Klügere nachgibt, geschieht immer was der Dümmere will.</a:t>
            </a:r>
            <a:endParaRPr lang="de-DE" altLang="de-DE" dirty="0"/>
          </a:p>
          <a:p>
            <a:pPr lvl="1"/>
            <a:endParaRPr lang="de-DE" altLang="de-DE" dirty="0"/>
          </a:p>
          <a:p>
            <a:r>
              <a:rPr lang="de-DE" altLang="de-DE" sz="1600" dirty="0"/>
              <a:t>Unser Auftrag: </a:t>
            </a:r>
            <a:r>
              <a:rPr lang="de-DE" altLang="de-DE" sz="1600" b="1" dirty="0"/>
              <a:t>Gal 6: 1f</a:t>
            </a:r>
          </a:p>
          <a:p>
            <a:r>
              <a:rPr lang="de-DE" altLang="de-DE" sz="1600" b="1" dirty="0"/>
              <a:t>In Demut und Sanftmut Dinge ansprechen,                                    um den anderen zu gewinnen</a:t>
            </a:r>
          </a:p>
          <a:p>
            <a:r>
              <a:rPr lang="de-DE" altLang="de-DE" sz="1600" b="1" dirty="0" err="1"/>
              <a:t>Mt</a:t>
            </a:r>
            <a:r>
              <a:rPr lang="de-DE" altLang="de-DE" sz="1600" b="1" dirty="0"/>
              <a:t> 18</a:t>
            </a:r>
          </a:p>
        </p:txBody>
      </p:sp>
      <p:pic>
        <p:nvPicPr>
          <p:cNvPr id="34820" name="Picture 5" descr="C:\Users\DGERHARD\AppData\Local\Microsoft\Windows\INetCache\IE\FV954HNN\o_DarwinismOrIntelligentDesig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212" y="2346030"/>
            <a:ext cx="1872853"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6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20000" y="981748"/>
            <a:ext cx="7704000" cy="572700"/>
          </a:xfrm>
        </p:spPr>
        <p:txBody>
          <a:bodyPr/>
          <a:lstStyle/>
          <a:p>
            <a:pPr eaLnBrk="1" hangingPunct="1"/>
            <a:r>
              <a:rPr lang="de-DE" altLang="de-DE" dirty="0"/>
              <a:t>Die Grundregeln des Gesprächs:</a:t>
            </a:r>
          </a:p>
        </p:txBody>
      </p:sp>
      <p:sp>
        <p:nvSpPr>
          <p:cNvPr id="60419" name="Rectangle 3"/>
          <p:cNvSpPr>
            <a:spLocks noGrp="1" noChangeArrowheads="1"/>
          </p:cNvSpPr>
          <p:nvPr>
            <p:ph type="subTitle" idx="1"/>
          </p:nvPr>
        </p:nvSpPr>
        <p:spPr>
          <a:xfrm>
            <a:off x="487185" y="1914719"/>
            <a:ext cx="4084815" cy="1322700"/>
          </a:xfrm>
        </p:spPr>
        <p:txBody>
          <a:bodyPr/>
          <a:lstStyle/>
          <a:p>
            <a:pPr algn="l" eaLnBrk="1" hangingPunct="1">
              <a:lnSpc>
                <a:spcPct val="90000"/>
              </a:lnSpc>
            </a:pPr>
            <a:r>
              <a:rPr lang="de-DE" altLang="de-DE" sz="1950" dirty="0"/>
              <a:t>10 Tipps</a:t>
            </a:r>
          </a:p>
          <a:p>
            <a:pPr lvl="1" algn="l" eaLnBrk="1" hangingPunct="1">
              <a:lnSpc>
                <a:spcPct val="90000"/>
              </a:lnSpc>
            </a:pPr>
            <a:r>
              <a:rPr lang="de-DE" altLang="de-DE" sz="1650" dirty="0"/>
              <a:t>Ich statt man – Ich- Botschaften, nicht „man“</a:t>
            </a:r>
          </a:p>
          <a:p>
            <a:pPr lvl="1" algn="l" eaLnBrk="1" hangingPunct="1">
              <a:lnSpc>
                <a:spcPct val="90000"/>
              </a:lnSpc>
            </a:pPr>
            <a:r>
              <a:rPr lang="de-DE" altLang="de-DE" sz="1650" dirty="0"/>
              <a:t>Zuhören statt „Ich weiß schon!“</a:t>
            </a:r>
          </a:p>
          <a:p>
            <a:pPr lvl="1" algn="l" eaLnBrk="1" hangingPunct="1">
              <a:lnSpc>
                <a:spcPct val="90000"/>
              </a:lnSpc>
            </a:pPr>
            <a:r>
              <a:rPr lang="de-DE" altLang="de-DE" sz="1650" dirty="0"/>
              <a:t>Nachfragen statt unterstellen</a:t>
            </a:r>
          </a:p>
          <a:p>
            <a:pPr lvl="1" algn="l" eaLnBrk="1" hangingPunct="1">
              <a:lnSpc>
                <a:spcPct val="90000"/>
              </a:lnSpc>
            </a:pPr>
            <a:r>
              <a:rPr lang="de-DE" altLang="de-DE" sz="1650" dirty="0"/>
              <a:t>Beschreiben statt bewerten</a:t>
            </a:r>
          </a:p>
          <a:p>
            <a:pPr lvl="1" algn="l" eaLnBrk="1" hangingPunct="1">
              <a:lnSpc>
                <a:spcPct val="90000"/>
              </a:lnSpc>
            </a:pPr>
            <a:r>
              <a:rPr lang="de-DE" altLang="de-DE" sz="1650" dirty="0"/>
              <a:t>Eigene Gefühle statt Kritik am anderen</a:t>
            </a:r>
          </a:p>
          <a:p>
            <a:pPr lvl="1" algn="l" eaLnBrk="1" hangingPunct="1">
              <a:lnSpc>
                <a:spcPct val="90000"/>
              </a:lnSpc>
            </a:pPr>
            <a:r>
              <a:rPr lang="de-DE" altLang="de-DE" sz="1650" dirty="0"/>
              <a:t>Deutlich aussprechen statt andeuten</a:t>
            </a:r>
          </a:p>
        </p:txBody>
      </p:sp>
      <p:sp>
        <p:nvSpPr>
          <p:cNvPr id="2" name="Untertitel 1"/>
          <p:cNvSpPr>
            <a:spLocks noGrp="1"/>
          </p:cNvSpPr>
          <p:nvPr>
            <p:ph type="subTitle" idx="2"/>
          </p:nvPr>
        </p:nvSpPr>
        <p:spPr>
          <a:xfrm>
            <a:off x="4150951" y="2226672"/>
            <a:ext cx="4580093" cy="1322700"/>
          </a:xfrm>
        </p:spPr>
        <p:txBody>
          <a:bodyPr/>
          <a:lstStyle/>
          <a:p>
            <a:pPr lvl="1" algn="l" eaLnBrk="1" hangingPunct="1">
              <a:lnSpc>
                <a:spcPct val="90000"/>
              </a:lnSpc>
            </a:pPr>
            <a:r>
              <a:rPr lang="de-DE" altLang="de-DE" sz="1650" dirty="0"/>
              <a:t>Unmittelbare Rückmeldung statt globale Abrechnung</a:t>
            </a:r>
          </a:p>
          <a:p>
            <a:pPr lvl="1" algn="l" eaLnBrk="1" hangingPunct="1">
              <a:lnSpc>
                <a:spcPct val="90000"/>
              </a:lnSpc>
            </a:pPr>
            <a:r>
              <a:rPr lang="de-DE" altLang="de-DE" sz="1650" dirty="0"/>
              <a:t>Gezielte Aussagen statt generelle Aussagen</a:t>
            </a:r>
          </a:p>
          <a:p>
            <a:pPr lvl="1" algn="l" eaLnBrk="1" hangingPunct="1">
              <a:lnSpc>
                <a:spcPct val="90000"/>
              </a:lnSpc>
            </a:pPr>
            <a:r>
              <a:rPr lang="de-DE" altLang="de-DE" sz="1650" dirty="0"/>
              <a:t>Mit eigenen Worten das Verstandene wiederholen</a:t>
            </a:r>
          </a:p>
          <a:p>
            <a:pPr lvl="1" algn="l" eaLnBrk="1" hangingPunct="1">
              <a:lnSpc>
                <a:spcPct val="90000"/>
              </a:lnSpc>
            </a:pPr>
            <a:r>
              <a:rPr lang="de-DE" altLang="de-DE" sz="1650" dirty="0"/>
              <a:t>Der JOKER:    Rede positiv: Komplimente, Lob, Dank</a:t>
            </a:r>
          </a:p>
          <a:p>
            <a:pPr algn="l"/>
            <a:endParaRPr lang="de-DE" dirty="0"/>
          </a:p>
        </p:txBody>
      </p:sp>
      <p:sp>
        <p:nvSpPr>
          <p:cNvPr id="3" name="Untertitel 2"/>
          <p:cNvSpPr>
            <a:spLocks noGrp="1"/>
          </p:cNvSpPr>
          <p:nvPr>
            <p:ph type="subTitle" idx="3"/>
          </p:nvPr>
        </p:nvSpPr>
        <p:spPr>
          <a:xfrm>
            <a:off x="-1256791" y="4530661"/>
            <a:ext cx="3397200" cy="520800"/>
          </a:xfrm>
        </p:spPr>
        <p:txBody>
          <a:bodyPr/>
          <a:lstStyle/>
          <a:p>
            <a:r>
              <a:rPr lang="de-DE" dirty="0"/>
              <a:t>.</a:t>
            </a:r>
          </a:p>
        </p:txBody>
      </p:sp>
      <p:sp>
        <p:nvSpPr>
          <p:cNvPr id="4" name="Untertitel 3"/>
          <p:cNvSpPr>
            <a:spLocks noGrp="1"/>
          </p:cNvSpPr>
          <p:nvPr>
            <p:ph type="subTitle" idx="4"/>
          </p:nvPr>
        </p:nvSpPr>
        <p:spPr>
          <a:xfrm>
            <a:off x="7131415" y="3861325"/>
            <a:ext cx="3397200" cy="520800"/>
          </a:xfrm>
        </p:spPr>
        <p:txBody>
          <a:bodyPr/>
          <a:lstStyle/>
          <a:p>
            <a:r>
              <a:rPr lang="de-DE" dirty="0"/>
              <a:t>.</a:t>
            </a:r>
          </a:p>
        </p:txBody>
      </p:sp>
    </p:spTree>
    <p:extLst>
      <p:ext uri="{BB962C8B-B14F-4D97-AF65-F5344CB8AC3E}">
        <p14:creationId xmlns:p14="http://schemas.microsoft.com/office/powerpoint/2010/main" val="136798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572000" y="11151"/>
            <a:ext cx="5658517" cy="892175"/>
          </a:xfrm>
          <a:prstGeom prst="rect">
            <a:avLst/>
          </a:prstGeom>
        </p:spPr>
        <p:txBody>
          <a:bodyPr/>
          <a:lstStyle>
            <a:lvl1pPr lvl="0" rtl="0">
              <a:defRPr/>
            </a:lvl1pPr>
          </a:lstStyle>
          <a:p>
            <a:pPr lvl="0" rtl="0"/>
            <a:r>
              <a:rPr lang="de-DE" sz="2800" dirty="0"/>
              <a:t>5 (Über)-Lebenstipps</a:t>
            </a:r>
          </a:p>
        </p:txBody>
      </p:sp>
      <p:sp>
        <p:nvSpPr>
          <p:cNvPr id="3" name="Textplatzhalter 2"/>
          <p:cNvSpPr txBox="1">
            <a:spLocks noGrp="1"/>
          </p:cNvSpPr>
          <p:nvPr>
            <p:ph type="body" idx="4294967295"/>
          </p:nvPr>
        </p:nvSpPr>
        <p:spPr>
          <a:xfrm>
            <a:off x="920362" y="457238"/>
            <a:ext cx="7080250" cy="3654425"/>
          </a:xfrm>
          <a:prstGeom prst="rect">
            <a:avLst/>
          </a:prstGeom>
        </p:spPr>
        <p:txBody>
          <a:bodyPr>
            <a:noAutofit/>
          </a:bodyPr>
          <a:lstStyle>
            <a:lvl1pPr lvl="0" rtl="0">
              <a:defRPr/>
            </a:lvl1pPr>
          </a:lstStyle>
          <a:p>
            <a:pPr lvl="0" rtl="0">
              <a:lnSpc>
                <a:spcPct val="170000"/>
              </a:lnSpc>
            </a:pPr>
            <a:r>
              <a:rPr lang="de-DE" sz="1600" dirty="0"/>
              <a:t>1. </a:t>
            </a:r>
            <a:r>
              <a:rPr lang="de-DE" sz="1600" b="1" dirty="0"/>
              <a:t>Werde „besser“ - nicht perfekt   </a:t>
            </a:r>
            <a:r>
              <a:rPr lang="de-DE" sz="1600" dirty="0"/>
              <a:t>			Gal 6: 15		Veränderung ist ein geistlicher Prozess, der Zeit braucht</a:t>
            </a:r>
          </a:p>
          <a:p>
            <a:pPr lvl="0" rtl="0">
              <a:lnSpc>
                <a:spcPct val="170000"/>
              </a:lnSpc>
            </a:pPr>
            <a:r>
              <a:rPr lang="de-DE" sz="1600" dirty="0"/>
              <a:t>2. </a:t>
            </a:r>
            <a:r>
              <a:rPr lang="de-DE" sz="1600" b="1" dirty="0"/>
              <a:t>Sei ehrlich zu Dir selbst</a:t>
            </a:r>
            <a:r>
              <a:rPr lang="de-DE" sz="1600" dirty="0"/>
              <a:t>				Ps 50: 17-20 	Bereitschaft, der Realität ins Auge zu sehen</a:t>
            </a:r>
          </a:p>
          <a:p>
            <a:pPr lvl="0" rtl="0">
              <a:lnSpc>
                <a:spcPct val="170000"/>
              </a:lnSpc>
            </a:pPr>
            <a:r>
              <a:rPr lang="de-DE" sz="1600" dirty="0"/>
              <a:t>3. </a:t>
            </a:r>
            <a:r>
              <a:rPr lang="de-DE" sz="1600" b="1" dirty="0"/>
              <a:t>Höre auf, alles allein lösen zu wollen</a:t>
            </a:r>
            <a:r>
              <a:rPr lang="de-DE" sz="1600" dirty="0"/>
              <a:t>		1. Petr 4:10 	Wir alle brauchen Ergänzung</a:t>
            </a:r>
          </a:p>
          <a:p>
            <a:pPr lvl="0" rtl="0">
              <a:lnSpc>
                <a:spcPct val="170000"/>
              </a:lnSpc>
            </a:pPr>
            <a:r>
              <a:rPr lang="de-DE" sz="1600" dirty="0"/>
              <a:t>4. </a:t>
            </a:r>
            <a:r>
              <a:rPr lang="de-DE" sz="1600" b="1" dirty="0"/>
              <a:t>Lebe deine Berufung</a:t>
            </a:r>
            <a:r>
              <a:rPr lang="de-DE" sz="1600" dirty="0"/>
              <a:t>				</a:t>
            </a:r>
            <a:r>
              <a:rPr lang="de-DE" sz="1600" dirty="0" err="1"/>
              <a:t>Eph</a:t>
            </a:r>
            <a:r>
              <a:rPr lang="de-DE" sz="1600" dirty="0"/>
              <a:t> 4: 1+2	Erinnere Dich an Gottes Vorgaben und tue das Richtige</a:t>
            </a:r>
          </a:p>
          <a:p>
            <a:pPr lvl="0" rtl="0">
              <a:lnSpc>
                <a:spcPct val="170000"/>
              </a:lnSpc>
            </a:pPr>
            <a:r>
              <a:rPr lang="de-DE" sz="1600" dirty="0"/>
              <a:t>5. </a:t>
            </a:r>
            <a:r>
              <a:rPr lang="de-DE" sz="1600" b="1" dirty="0"/>
              <a:t>Bleib dran an Jesus</a:t>
            </a:r>
            <a:r>
              <a:rPr lang="de-DE" sz="1600" dirty="0"/>
              <a:t>				</a:t>
            </a:r>
            <a:r>
              <a:rPr lang="de-DE" sz="1600" dirty="0" err="1"/>
              <a:t>Joh</a:t>
            </a:r>
            <a:r>
              <a:rPr lang="de-DE" sz="1600" dirty="0"/>
              <a:t> 15: 5,8,16	Das Maß deiner Fruchtbarkeit ist abhängig von deiner Jesusnähe</a:t>
            </a:r>
          </a:p>
        </p:txBody>
      </p:sp>
    </p:spTree>
    <p:extLst>
      <p:ext uri="{BB962C8B-B14F-4D97-AF65-F5344CB8AC3E}">
        <p14:creationId xmlns:p14="http://schemas.microsoft.com/office/powerpoint/2010/main" val="97713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780108" y="1304179"/>
            <a:ext cx="5955228" cy="1684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800" dirty="0"/>
              <a:t>Mit Weisheit </a:t>
            </a:r>
            <a:r>
              <a:rPr lang="en" sz="4800" dirty="0" err="1"/>
              <a:t>Herausforderungen</a:t>
            </a:r>
            <a:r>
              <a:rPr lang="en" sz="4800" dirty="0"/>
              <a:t> </a:t>
            </a:r>
            <a:r>
              <a:rPr lang="en" sz="4800" dirty="0" err="1"/>
              <a:t>meistern</a:t>
            </a:r>
            <a:endParaRPr sz="4800" dirty="0"/>
          </a:p>
        </p:txBody>
      </p:sp>
      <p:sp>
        <p:nvSpPr>
          <p:cNvPr id="418" name="Google Shape;418;p31"/>
          <p:cNvSpPr txBox="1">
            <a:spLocks noGrp="1"/>
          </p:cNvSpPr>
          <p:nvPr>
            <p:ph type="subTitle" idx="1"/>
          </p:nvPr>
        </p:nvSpPr>
        <p:spPr>
          <a:xfrm>
            <a:off x="1889002" y="3212786"/>
            <a:ext cx="5529396" cy="33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Tipps </a:t>
            </a:r>
            <a:r>
              <a:rPr lang="en" sz="2800" dirty="0" err="1"/>
              <a:t>aus</a:t>
            </a:r>
            <a:r>
              <a:rPr lang="en" sz="2800" dirty="0"/>
              <a:t> dem Buch der Sprüche</a:t>
            </a:r>
            <a:endParaRPr sz="2800" dirty="0"/>
          </a:p>
        </p:txBody>
      </p:sp>
      <p:grpSp>
        <p:nvGrpSpPr>
          <p:cNvPr id="419" name="Google Shape;419;p31"/>
          <p:cNvGrpSpPr/>
          <p:nvPr/>
        </p:nvGrpSpPr>
        <p:grpSpPr>
          <a:xfrm rot="-857599" flipH="1">
            <a:off x="268704" y="2951154"/>
            <a:ext cx="1724655" cy="2393067"/>
            <a:chOff x="1305237" y="3311634"/>
            <a:chExt cx="1724556" cy="2392931"/>
          </a:xfrm>
        </p:grpSpPr>
        <p:sp>
          <p:nvSpPr>
            <p:cNvPr id="420" name="Google Shape;420;p31"/>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31"/>
          <p:cNvSpPr/>
          <p:nvPr/>
        </p:nvSpPr>
        <p:spPr>
          <a:xfrm rot="-8984331" flipH="1">
            <a:off x="6299245" y="-265925"/>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25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Kintsugi: The Aesthetics Of Repair | Fanatic C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310" y="3717302"/>
            <a:ext cx="1950488" cy="1426197"/>
          </a:xfrm>
          <a:prstGeom prst="rect">
            <a:avLst/>
          </a:prstGeom>
        </p:spPr>
      </p:pic>
      <p:sp>
        <p:nvSpPr>
          <p:cNvPr id="2" name="Titel 1"/>
          <p:cNvSpPr txBox="1">
            <a:spLocks noGrp="1"/>
          </p:cNvSpPr>
          <p:nvPr>
            <p:ph type="title" idx="4294967295"/>
          </p:nvPr>
        </p:nvSpPr>
        <p:spPr>
          <a:xfrm>
            <a:off x="1425575" y="853062"/>
            <a:ext cx="7718425" cy="573088"/>
          </a:xfrm>
          <a:prstGeom prst="rect">
            <a:avLst/>
          </a:prstGeom>
        </p:spPr>
        <p:txBody>
          <a:bodyPr/>
          <a:lstStyle>
            <a:lvl1pPr lvl="0" rtl="0">
              <a:defRPr/>
            </a:lvl1pPr>
          </a:lstStyle>
          <a:p>
            <a:pPr lvl="0" rtl="0"/>
            <a:r>
              <a:rPr lang="de-DE" dirty="0"/>
              <a:t>Resilienz – Immunsystem der Seele </a:t>
            </a:r>
          </a:p>
        </p:txBody>
      </p:sp>
      <p:sp>
        <p:nvSpPr>
          <p:cNvPr id="3" name="Textplatzhalter 2"/>
          <p:cNvSpPr txBox="1">
            <a:spLocks noGrp="1"/>
          </p:cNvSpPr>
          <p:nvPr>
            <p:ph type="body" idx="4294967295"/>
          </p:nvPr>
        </p:nvSpPr>
        <p:spPr>
          <a:xfrm>
            <a:off x="484052" y="1851566"/>
            <a:ext cx="8728042" cy="2927350"/>
          </a:xfrm>
          <a:prstGeom prst="rect">
            <a:avLst/>
          </a:prstGeom>
        </p:spPr>
        <p:txBody>
          <a:bodyPr/>
          <a:lstStyle>
            <a:lvl1pPr lvl="0" rtl="0">
              <a:defRPr/>
            </a:lvl1pPr>
          </a:lstStyle>
          <a:p>
            <a:pPr lvl="0" rtl="0"/>
            <a:r>
              <a:rPr lang="de-DE" sz="1950" i="1" dirty="0" err="1"/>
              <a:t>Spr</a:t>
            </a:r>
            <a:r>
              <a:rPr lang="de-DE" sz="1950" i="1" dirty="0"/>
              <a:t> 24: 10  Ob du stark bist, zeigt sich erst in der Not</a:t>
            </a:r>
          </a:p>
          <a:p>
            <a:pPr lvl="0" rtl="0"/>
            <a:r>
              <a:rPr lang="de-DE" sz="1950" i="1" dirty="0" err="1"/>
              <a:t>Spr</a:t>
            </a:r>
            <a:r>
              <a:rPr lang="de-DE" sz="1950" i="1" dirty="0"/>
              <a:t> 24: 16  Der Gottesfürchtige kann sieben mal fallen und wird doch                 	 	       jedes Mal wieder aufstehen….</a:t>
            </a:r>
          </a:p>
          <a:p>
            <a:pPr lvl="0" rtl="0"/>
            <a:endParaRPr lang="de-DE" sz="1950" i="1" dirty="0"/>
          </a:p>
          <a:p>
            <a:pPr lvl="0" rtl="0"/>
            <a:r>
              <a:rPr lang="de-DE" sz="1950" i="1" dirty="0" err="1"/>
              <a:t>Kentsugi</a:t>
            </a:r>
            <a:r>
              <a:rPr lang="de-DE" sz="1950" i="1" dirty="0"/>
              <a:t> – eine japanische Reparaturmethode für Keramik</a:t>
            </a:r>
          </a:p>
          <a:p>
            <a:pPr lvl="0" rtl="0"/>
            <a:r>
              <a:rPr lang="de-DE" sz="1950" i="1" dirty="0"/>
              <a:t>Herausforderungen als Reifungshilfe für unseren Glauben</a:t>
            </a:r>
          </a:p>
        </p:txBody>
      </p:sp>
    </p:spTree>
    <p:extLst>
      <p:ext uri="{BB962C8B-B14F-4D97-AF65-F5344CB8AC3E}">
        <p14:creationId xmlns:p14="http://schemas.microsoft.com/office/powerpoint/2010/main" val="36128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1425575" y="853062"/>
            <a:ext cx="7718425" cy="573088"/>
          </a:xfrm>
          <a:prstGeom prst="rect">
            <a:avLst/>
          </a:prstGeom>
        </p:spPr>
        <p:txBody>
          <a:bodyPr/>
          <a:lstStyle>
            <a:lvl1pPr lvl="0" rtl="0">
              <a:defRPr/>
            </a:lvl1pPr>
          </a:lstStyle>
          <a:p>
            <a:pPr lvl="0" rtl="0"/>
            <a:r>
              <a:rPr lang="de-DE" dirty="0"/>
              <a:t>H.-J. Eckstein zu </a:t>
            </a:r>
            <a:r>
              <a:rPr lang="de-DE" dirty="0" err="1"/>
              <a:t>Röm</a:t>
            </a:r>
            <a:r>
              <a:rPr lang="de-DE" dirty="0"/>
              <a:t> 5 </a:t>
            </a:r>
          </a:p>
        </p:txBody>
      </p:sp>
      <p:sp>
        <p:nvSpPr>
          <p:cNvPr id="3" name="Textplatzhalter 2"/>
          <p:cNvSpPr txBox="1">
            <a:spLocks noGrp="1"/>
          </p:cNvSpPr>
          <p:nvPr>
            <p:ph type="body" idx="4294967295"/>
          </p:nvPr>
        </p:nvSpPr>
        <p:spPr>
          <a:xfrm>
            <a:off x="484052" y="1851566"/>
            <a:ext cx="8728042" cy="2927350"/>
          </a:xfrm>
          <a:prstGeom prst="rect">
            <a:avLst/>
          </a:prstGeom>
        </p:spPr>
        <p:txBody>
          <a:bodyPr/>
          <a:lstStyle>
            <a:lvl1pPr lvl="0" rtl="0">
              <a:defRPr/>
            </a:lvl1pPr>
          </a:lstStyle>
          <a:p>
            <a:pPr lvl="0" rtl="0"/>
            <a:r>
              <a:rPr lang="de-DE" sz="1950" i="1" dirty="0"/>
              <a:t>Auf die Idee muss man erst mal kommen, dass ausgerechnet das, was wir uns aus unserem Alltag immer wegwünschen – nämlich die Belastungen, die Widerstände und Schwierigkeiten – uns zu dem machen, was wir ohne sie immer sein wollten: </a:t>
            </a:r>
          </a:p>
          <a:p>
            <a:pPr lvl="0" algn="ctr" rtl="0"/>
            <a:r>
              <a:rPr lang="de-DE" sz="1950" i="1" dirty="0"/>
              <a:t>Standhaft und geduldig</a:t>
            </a:r>
          </a:p>
          <a:p>
            <a:pPr lvl="0" algn="ctr" rtl="0"/>
            <a:r>
              <a:rPr lang="de-DE" sz="1950" i="1" dirty="0"/>
              <a:t>Erfahren und bewährt</a:t>
            </a:r>
          </a:p>
          <a:p>
            <a:pPr lvl="0" algn="ctr" rtl="0"/>
            <a:r>
              <a:rPr lang="de-DE" sz="1950" i="1" dirty="0"/>
              <a:t>Zuversichtlich und hoffnungsvoll</a:t>
            </a:r>
          </a:p>
        </p:txBody>
      </p:sp>
    </p:spTree>
    <p:extLst>
      <p:ext uri="{BB962C8B-B14F-4D97-AF65-F5344CB8AC3E}">
        <p14:creationId xmlns:p14="http://schemas.microsoft.com/office/powerpoint/2010/main" val="116477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1174115" y="544452"/>
            <a:ext cx="7718425" cy="573088"/>
          </a:xfrm>
          <a:prstGeom prst="rect">
            <a:avLst/>
          </a:prstGeom>
        </p:spPr>
        <p:txBody>
          <a:bodyPr/>
          <a:lstStyle>
            <a:lvl1pPr lvl="0" rtl="0">
              <a:defRPr/>
            </a:lvl1pPr>
          </a:lstStyle>
          <a:p>
            <a:pPr lvl="0" rtl="0"/>
            <a:r>
              <a:rPr lang="de-DE" dirty="0"/>
              <a:t>Widerstandsfähigkeit entwickeln </a:t>
            </a:r>
          </a:p>
        </p:txBody>
      </p:sp>
      <p:sp>
        <p:nvSpPr>
          <p:cNvPr id="3" name="Textplatzhalter 2"/>
          <p:cNvSpPr txBox="1">
            <a:spLocks noGrp="1"/>
          </p:cNvSpPr>
          <p:nvPr>
            <p:ph type="body" idx="4294967295"/>
          </p:nvPr>
        </p:nvSpPr>
        <p:spPr>
          <a:xfrm>
            <a:off x="897906" y="1314356"/>
            <a:ext cx="8728042" cy="2927350"/>
          </a:xfrm>
          <a:prstGeom prst="rect">
            <a:avLst/>
          </a:prstGeom>
        </p:spPr>
        <p:txBody>
          <a:bodyPr/>
          <a:lstStyle>
            <a:lvl1pPr lvl="0" rtl="0">
              <a:defRPr/>
            </a:lvl1pPr>
          </a:lstStyle>
          <a:p>
            <a:pPr lvl="0" rtl="0"/>
            <a:r>
              <a:rPr lang="de-DE" sz="1950" i="1" dirty="0"/>
              <a:t>Herausforderungen überwinden und sich auf Neues einlassen</a:t>
            </a:r>
          </a:p>
          <a:p>
            <a:pPr lvl="0" rtl="0"/>
            <a:r>
              <a:rPr lang="de-DE" sz="1950" i="1" dirty="0"/>
              <a:t>Biblische Beispiele  Paulus in 2 Kor 1: 3-9  / 2 Kor 11: 23-29</a:t>
            </a:r>
          </a:p>
          <a:p>
            <a:pPr lvl="1"/>
            <a:r>
              <a:rPr lang="de-DE" sz="1950" i="1" dirty="0"/>
              <a:t>Paulus erlebt Dinge, die verarbeitet werden müssen</a:t>
            </a:r>
          </a:p>
          <a:p>
            <a:pPr lvl="1"/>
            <a:r>
              <a:rPr lang="de-DE" sz="1950" i="1" dirty="0"/>
              <a:t>Körperliche Belastungen /Eingrenzungen</a:t>
            </a:r>
          </a:p>
          <a:p>
            <a:pPr lvl="1"/>
            <a:r>
              <a:rPr lang="de-DE" sz="1950" i="1" dirty="0"/>
              <a:t>Seelische Belastungen</a:t>
            </a:r>
          </a:p>
          <a:p>
            <a:pPr lvl="1"/>
            <a:r>
              <a:rPr lang="de-DE" sz="1950" i="1" dirty="0"/>
              <a:t>Geistliche Herausforderungen und Angriffe</a:t>
            </a:r>
          </a:p>
          <a:p>
            <a:pPr lvl="1"/>
            <a:r>
              <a:rPr lang="de-DE" sz="1950" i="1" dirty="0"/>
              <a:t>Soziale Isolation und relationale Herausforderungen</a:t>
            </a:r>
          </a:p>
        </p:txBody>
      </p:sp>
    </p:spTree>
    <p:extLst>
      <p:ext uri="{BB962C8B-B14F-4D97-AF65-F5344CB8AC3E}">
        <p14:creationId xmlns:p14="http://schemas.microsoft.com/office/powerpoint/2010/main" val="4185888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1174115" y="544452"/>
            <a:ext cx="7718425" cy="573088"/>
          </a:xfrm>
          <a:prstGeom prst="rect">
            <a:avLst/>
          </a:prstGeom>
        </p:spPr>
        <p:txBody>
          <a:bodyPr/>
          <a:lstStyle>
            <a:lvl1pPr lvl="0" rtl="0">
              <a:defRPr/>
            </a:lvl1pPr>
          </a:lstStyle>
          <a:p>
            <a:pPr lvl="0" rtl="0"/>
            <a:r>
              <a:rPr lang="de-DE" dirty="0"/>
              <a:t>Verschiedene Krisen </a:t>
            </a:r>
          </a:p>
        </p:txBody>
      </p:sp>
      <p:sp>
        <p:nvSpPr>
          <p:cNvPr id="3" name="Textplatzhalter 2"/>
          <p:cNvSpPr txBox="1">
            <a:spLocks noGrp="1"/>
          </p:cNvSpPr>
          <p:nvPr>
            <p:ph type="body" idx="4294967295"/>
          </p:nvPr>
        </p:nvSpPr>
        <p:spPr>
          <a:xfrm>
            <a:off x="897906" y="1303205"/>
            <a:ext cx="7994634" cy="2927350"/>
          </a:xfrm>
          <a:prstGeom prst="rect">
            <a:avLst/>
          </a:prstGeom>
        </p:spPr>
        <p:txBody>
          <a:bodyPr/>
          <a:lstStyle>
            <a:lvl1pPr lvl="0" rtl="0">
              <a:defRPr/>
            </a:lvl1pPr>
          </a:lstStyle>
          <a:p>
            <a:pPr lvl="0" rtl="0"/>
            <a:r>
              <a:rPr lang="de-DE" sz="1950" i="1" dirty="0"/>
              <a:t>Identifikationskrise  (Einsamkeit/ Unklarheiten)</a:t>
            </a:r>
          </a:p>
          <a:p>
            <a:pPr lvl="0" rtl="0"/>
            <a:r>
              <a:rPr lang="de-DE" sz="1950" i="1" dirty="0"/>
              <a:t>Beziehungskrisen (Familie, Ehe, Team, Beruf…)</a:t>
            </a:r>
          </a:p>
          <a:p>
            <a:pPr lvl="0" rtl="0"/>
            <a:r>
              <a:rPr lang="de-DE" sz="1950" i="1" dirty="0"/>
              <a:t>Verluste (materiell, finanziell, Menschen, Vertrauensverlust)</a:t>
            </a:r>
          </a:p>
          <a:p>
            <a:pPr lvl="0" rtl="0"/>
            <a:r>
              <a:rPr lang="de-DE" sz="1950" i="1" dirty="0"/>
              <a:t>Glaubenskrisen (Umfeld, Zweifel, Anfechtungen…)</a:t>
            </a:r>
          </a:p>
          <a:p>
            <a:pPr lvl="0" rtl="0"/>
            <a:endParaRPr lang="de-DE" sz="1950" i="1" dirty="0"/>
          </a:p>
          <a:p>
            <a:pPr lvl="0" rtl="0"/>
            <a:endParaRPr lang="de-DE" sz="1950" i="1" dirty="0"/>
          </a:p>
          <a:p>
            <a:pPr lvl="0" rtl="0"/>
            <a:r>
              <a:rPr lang="de-DE" sz="1950" i="1" dirty="0"/>
              <a:t>Wachsen wir in diesen Dingen? (Werden wir bitter oder „besser“?)</a:t>
            </a:r>
          </a:p>
          <a:p>
            <a:pPr lvl="0" rtl="0"/>
            <a:r>
              <a:rPr lang="de-DE" sz="1950" i="1" dirty="0"/>
              <a:t>„…denn wir wissen, dass wir dadurch lernen….“  </a:t>
            </a:r>
            <a:r>
              <a:rPr lang="de-DE" sz="1950" i="1" dirty="0" err="1"/>
              <a:t>Röm</a:t>
            </a:r>
            <a:r>
              <a:rPr lang="de-DE" sz="1950" i="1" dirty="0"/>
              <a:t> 5: 3</a:t>
            </a:r>
          </a:p>
          <a:p>
            <a:pPr lvl="0" rtl="0"/>
            <a:r>
              <a:rPr lang="de-DE" sz="1950" i="1" dirty="0"/>
              <a:t>„Ihr wisst ja, dass ihr durch solche Bewährungsproben für euren   Glauben Standhaftigkeit erlangt...“Jak 1:3. bittet dabei um Weisheit</a:t>
            </a:r>
          </a:p>
        </p:txBody>
      </p:sp>
    </p:spTree>
    <p:extLst>
      <p:ext uri="{BB962C8B-B14F-4D97-AF65-F5344CB8AC3E}">
        <p14:creationId xmlns:p14="http://schemas.microsoft.com/office/powerpoint/2010/main" val="228191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8"/>
          <p:cNvSpPr txBox="1">
            <a:spLocks noGrp="1"/>
          </p:cNvSpPr>
          <p:nvPr>
            <p:ph type="subTitle" idx="4"/>
          </p:nvPr>
        </p:nvSpPr>
        <p:spPr>
          <a:xfrm>
            <a:off x="4612264" y="1205916"/>
            <a:ext cx="4029794" cy="16152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lang="de-DE" sz="2000" i="1" dirty="0"/>
          </a:p>
          <a:p>
            <a:pPr marL="0" lvl="0" indent="0" algn="ctr" rtl="0">
              <a:spcBef>
                <a:spcPts val="0"/>
              </a:spcBef>
              <a:spcAft>
                <a:spcPts val="0"/>
              </a:spcAft>
              <a:buNone/>
            </a:pPr>
            <a:r>
              <a:rPr lang="de-DE" sz="2000" i="1" dirty="0"/>
              <a:t>„Worte sind wie Tattoos – gut gestochen halten sie ein Leben lang.“</a:t>
            </a:r>
            <a:endParaRPr sz="2000" i="1" dirty="0"/>
          </a:p>
        </p:txBody>
      </p:sp>
      <p:sp>
        <p:nvSpPr>
          <p:cNvPr id="530" name="Google Shape;530;p38"/>
          <p:cNvSpPr txBox="1">
            <a:spLocks noGrp="1"/>
          </p:cNvSpPr>
          <p:nvPr>
            <p:ph type="title"/>
          </p:nvPr>
        </p:nvSpPr>
        <p:spPr>
          <a:xfrm>
            <a:off x="720000" y="16592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Vom Reden</a:t>
            </a:r>
            <a:endParaRPr dirty="0"/>
          </a:p>
        </p:txBody>
      </p:sp>
      <p:sp>
        <p:nvSpPr>
          <p:cNvPr id="531" name="Google Shape;531;p38"/>
          <p:cNvSpPr txBox="1">
            <a:spLocks noGrp="1"/>
          </p:cNvSpPr>
          <p:nvPr>
            <p:ph type="subTitle" idx="1"/>
          </p:nvPr>
        </p:nvSpPr>
        <p:spPr>
          <a:xfrm>
            <a:off x="4928561" y="3117658"/>
            <a:ext cx="3397200" cy="13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1400" dirty="0"/>
              <a:t>„Herr, gib Acht auf das, was ich rede und wache über meine Lippen.“ </a:t>
            </a:r>
            <a:r>
              <a:rPr lang="de-DE" sz="1400" dirty="0" err="1"/>
              <a:t>Ps</a:t>
            </a:r>
            <a:r>
              <a:rPr lang="de-DE" sz="1400" dirty="0"/>
              <a:t> 141:3</a:t>
            </a:r>
          </a:p>
          <a:p>
            <a:pPr marL="0" lvl="0" indent="0" algn="ctr" rtl="0">
              <a:spcBef>
                <a:spcPts val="0"/>
              </a:spcBef>
              <a:spcAft>
                <a:spcPts val="0"/>
              </a:spcAft>
              <a:buNone/>
            </a:pPr>
            <a:endParaRPr lang="de-DE" sz="1400" dirty="0"/>
          </a:p>
          <a:p>
            <a:pPr marL="0" lvl="0" indent="0" algn="ctr" rtl="0">
              <a:spcBef>
                <a:spcPts val="0"/>
              </a:spcBef>
              <a:spcAft>
                <a:spcPts val="0"/>
              </a:spcAft>
              <a:buNone/>
            </a:pPr>
            <a:r>
              <a:rPr lang="de-DE" sz="2000" dirty="0"/>
              <a:t>Worte haben Macht! </a:t>
            </a:r>
          </a:p>
          <a:p>
            <a:pPr marL="0" lvl="0" indent="0" algn="ctr" rtl="0">
              <a:spcBef>
                <a:spcPts val="0"/>
              </a:spcBef>
              <a:spcAft>
                <a:spcPts val="0"/>
              </a:spcAft>
              <a:buNone/>
            </a:pPr>
            <a:endParaRPr lang="de-DE" sz="1400" dirty="0"/>
          </a:p>
        </p:txBody>
      </p:sp>
      <p:sp>
        <p:nvSpPr>
          <p:cNvPr id="532" name="Google Shape;532;p38"/>
          <p:cNvSpPr txBox="1">
            <a:spLocks noGrp="1"/>
          </p:cNvSpPr>
          <p:nvPr>
            <p:ph type="subTitle" idx="2"/>
          </p:nvPr>
        </p:nvSpPr>
        <p:spPr>
          <a:xfrm>
            <a:off x="596822" y="1317805"/>
            <a:ext cx="3929122" cy="13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1600" dirty="0"/>
              <a:t>An aufrichtigen Worten hat der Herr Freude. Der Gottesfürchtige denkt, bevor er redet. Ein freundlicher Blick erfreut das Herz; eine gute Nachricht stärkt die Gesundheit.</a:t>
            </a:r>
          </a:p>
          <a:p>
            <a:pPr marL="0" lvl="0" indent="0" algn="ctr" rtl="0">
              <a:spcBef>
                <a:spcPts val="0"/>
              </a:spcBef>
              <a:spcAft>
                <a:spcPts val="0"/>
              </a:spcAft>
              <a:buNone/>
            </a:pPr>
            <a:r>
              <a:rPr lang="de-DE" sz="1600" dirty="0" err="1"/>
              <a:t>Spr</a:t>
            </a:r>
            <a:r>
              <a:rPr lang="de-DE" sz="1600" dirty="0"/>
              <a:t> 15: 26-29</a:t>
            </a:r>
          </a:p>
          <a:p>
            <a:pPr marL="0" lvl="0" indent="0" algn="ctr" rtl="0">
              <a:spcBef>
                <a:spcPts val="0"/>
              </a:spcBef>
              <a:spcAft>
                <a:spcPts val="0"/>
              </a:spcAft>
              <a:buNone/>
            </a:pPr>
            <a:endParaRPr lang="de-DE" sz="1600" dirty="0"/>
          </a:p>
          <a:p>
            <a:pPr marL="0" lvl="0" indent="0" algn="ctr" rtl="0">
              <a:spcBef>
                <a:spcPts val="0"/>
              </a:spcBef>
              <a:spcAft>
                <a:spcPts val="0"/>
              </a:spcAft>
              <a:buNone/>
            </a:pPr>
            <a:r>
              <a:rPr lang="de-DE" sz="1600" dirty="0"/>
              <a:t>Freundliche Worte sind wie Honig- süß für die Seele und gesund für den Körper.</a:t>
            </a:r>
          </a:p>
          <a:p>
            <a:pPr marL="0" lvl="0" indent="0" algn="ctr" rtl="0">
              <a:spcBef>
                <a:spcPts val="0"/>
              </a:spcBef>
              <a:spcAft>
                <a:spcPts val="0"/>
              </a:spcAft>
              <a:buNone/>
            </a:pPr>
            <a:r>
              <a:rPr lang="de-DE" sz="1600" dirty="0" err="1"/>
              <a:t>Spr</a:t>
            </a:r>
            <a:r>
              <a:rPr lang="de-DE" sz="1600" dirty="0"/>
              <a:t> 16: 24</a:t>
            </a:r>
          </a:p>
          <a:p>
            <a:pPr marL="0" lvl="0" indent="0" algn="ctr" rtl="0">
              <a:spcBef>
                <a:spcPts val="0"/>
              </a:spcBef>
              <a:spcAft>
                <a:spcPts val="0"/>
              </a:spcAft>
              <a:buNone/>
            </a:pPr>
            <a:endParaRPr lang="de-DE" sz="1600" dirty="0"/>
          </a:p>
          <a:p>
            <a:pPr marL="0" lvl="0" indent="0" algn="ctr" rtl="0">
              <a:spcBef>
                <a:spcPts val="0"/>
              </a:spcBef>
              <a:spcAft>
                <a:spcPts val="0"/>
              </a:spcAft>
              <a:buNone/>
            </a:pPr>
            <a:r>
              <a:rPr lang="de-DE" sz="1600" dirty="0"/>
              <a:t>Sorgen drücken einen Menschen nieder; ein gutes Wort aber muntert einen Menschen auf.</a:t>
            </a:r>
          </a:p>
          <a:p>
            <a:pPr marL="0" lvl="0" indent="0" algn="ctr" rtl="0">
              <a:spcBef>
                <a:spcPts val="0"/>
              </a:spcBef>
              <a:spcAft>
                <a:spcPts val="0"/>
              </a:spcAft>
              <a:buNone/>
            </a:pPr>
            <a:r>
              <a:rPr lang="de-DE" sz="1600" dirty="0" err="1"/>
              <a:t>Spr</a:t>
            </a:r>
            <a:r>
              <a:rPr lang="de-DE" sz="1600" dirty="0"/>
              <a:t> 12: 25</a:t>
            </a:r>
            <a:endParaRPr sz="1600" dirty="0"/>
          </a:p>
        </p:txBody>
      </p:sp>
      <p:sp>
        <p:nvSpPr>
          <p:cNvPr id="533" name="Google Shape;533;p38"/>
          <p:cNvSpPr txBox="1">
            <a:spLocks noGrp="1"/>
          </p:cNvSpPr>
          <p:nvPr>
            <p:ph type="subTitle" idx="3"/>
          </p:nvPr>
        </p:nvSpPr>
        <p:spPr>
          <a:xfrm>
            <a:off x="1006533" y="727623"/>
            <a:ext cx="3397200" cy="52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Die Bibel:</a:t>
            </a:r>
            <a:endParaRPr dirty="0"/>
          </a:p>
        </p:txBody>
      </p:sp>
      <p:grpSp>
        <p:nvGrpSpPr>
          <p:cNvPr id="534" name="Google Shape;534;p38"/>
          <p:cNvGrpSpPr/>
          <p:nvPr/>
        </p:nvGrpSpPr>
        <p:grpSpPr>
          <a:xfrm>
            <a:off x="1181880" y="695103"/>
            <a:ext cx="457803" cy="457771"/>
            <a:chOff x="2505475" y="1565100"/>
            <a:chExt cx="349175" cy="349150"/>
          </a:xfrm>
        </p:grpSpPr>
        <p:sp>
          <p:nvSpPr>
            <p:cNvPr id="535" name="Google Shape;535;p38"/>
            <p:cNvSpPr/>
            <p:nvPr/>
          </p:nvSpPr>
          <p:spPr>
            <a:xfrm>
              <a:off x="2505475" y="1746675"/>
              <a:ext cx="336525" cy="167575"/>
            </a:xfrm>
            <a:custGeom>
              <a:avLst/>
              <a:gdLst/>
              <a:ahLst/>
              <a:cxnLst/>
              <a:rect l="l" t="t" r="r" b="b"/>
              <a:pathLst>
                <a:path w="13461" h="6703" extrusionOk="0">
                  <a:moveTo>
                    <a:pt x="1" y="1"/>
                  </a:moveTo>
                  <a:lnTo>
                    <a:pt x="1" y="6703"/>
                  </a:lnTo>
                  <a:lnTo>
                    <a:pt x="13461" y="6703"/>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2703025" y="1746675"/>
              <a:ext cx="151625" cy="151025"/>
            </a:xfrm>
            <a:custGeom>
              <a:avLst/>
              <a:gdLst/>
              <a:ahLst/>
              <a:cxnLst/>
              <a:rect l="l" t="t" r="r" b="b"/>
              <a:pathLst>
                <a:path w="6065" h="6041" extrusionOk="0">
                  <a:moveTo>
                    <a:pt x="6065" y="1"/>
                  </a:moveTo>
                  <a:lnTo>
                    <a:pt x="1" y="3020"/>
                  </a:lnTo>
                  <a:lnTo>
                    <a:pt x="6065" y="6040"/>
                  </a:lnTo>
                  <a:lnTo>
                    <a:pt x="60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2657800" y="1565100"/>
              <a:ext cx="44575" cy="21825"/>
            </a:xfrm>
            <a:custGeom>
              <a:avLst/>
              <a:gdLst/>
              <a:ahLst/>
              <a:cxnLst/>
              <a:rect l="l" t="t" r="r" b="b"/>
              <a:pathLst>
                <a:path w="1783" h="873" extrusionOk="0">
                  <a:moveTo>
                    <a:pt x="891" y="0"/>
                  </a:moveTo>
                  <a:lnTo>
                    <a:pt x="1" y="872"/>
                  </a:lnTo>
                  <a:lnTo>
                    <a:pt x="1782" y="872"/>
                  </a:lnTo>
                  <a:lnTo>
                    <a:pt x="8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2513775" y="1695300"/>
              <a:ext cx="33325" cy="49250"/>
            </a:xfrm>
            <a:custGeom>
              <a:avLst/>
              <a:gdLst/>
              <a:ahLst/>
              <a:cxnLst/>
              <a:rect l="l" t="t" r="r" b="b"/>
              <a:pathLst>
                <a:path w="1333" h="1970" extrusionOk="0">
                  <a:moveTo>
                    <a:pt x="1333" y="1"/>
                  </a:moveTo>
                  <a:lnTo>
                    <a:pt x="1" y="1306"/>
                  </a:lnTo>
                  <a:lnTo>
                    <a:pt x="1333" y="1970"/>
                  </a:lnTo>
                  <a:lnTo>
                    <a:pt x="1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2813025" y="1695300"/>
              <a:ext cx="33325" cy="49250"/>
            </a:xfrm>
            <a:custGeom>
              <a:avLst/>
              <a:gdLst/>
              <a:ahLst/>
              <a:cxnLst/>
              <a:rect l="l" t="t" r="r" b="b"/>
              <a:pathLst>
                <a:path w="1333" h="1970" extrusionOk="0">
                  <a:moveTo>
                    <a:pt x="1" y="1"/>
                  </a:moveTo>
                  <a:lnTo>
                    <a:pt x="1" y="1970"/>
                  </a:lnTo>
                  <a:lnTo>
                    <a:pt x="1333" y="130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2567550" y="1607375"/>
              <a:ext cx="225075" cy="203375"/>
            </a:xfrm>
            <a:custGeom>
              <a:avLst/>
              <a:gdLst/>
              <a:ahLst/>
              <a:cxnLst/>
              <a:rect l="l" t="t" r="r" b="b"/>
              <a:pathLst>
                <a:path w="9003" h="8135" extrusionOk="0">
                  <a:moveTo>
                    <a:pt x="4092" y="1637"/>
                  </a:moveTo>
                  <a:lnTo>
                    <a:pt x="4092" y="2455"/>
                  </a:lnTo>
                  <a:lnTo>
                    <a:pt x="1638" y="2455"/>
                  </a:lnTo>
                  <a:lnTo>
                    <a:pt x="1638" y="1637"/>
                  </a:lnTo>
                  <a:close/>
                  <a:moveTo>
                    <a:pt x="7365" y="3274"/>
                  </a:moveTo>
                  <a:lnTo>
                    <a:pt x="7365" y="4091"/>
                  </a:lnTo>
                  <a:lnTo>
                    <a:pt x="1638" y="4091"/>
                  </a:lnTo>
                  <a:lnTo>
                    <a:pt x="1638" y="3274"/>
                  </a:lnTo>
                  <a:close/>
                  <a:moveTo>
                    <a:pt x="7365" y="4910"/>
                  </a:moveTo>
                  <a:lnTo>
                    <a:pt x="7365" y="5728"/>
                  </a:lnTo>
                  <a:lnTo>
                    <a:pt x="1638" y="5728"/>
                  </a:lnTo>
                  <a:lnTo>
                    <a:pt x="1638" y="4910"/>
                  </a:lnTo>
                  <a:close/>
                  <a:moveTo>
                    <a:pt x="1" y="0"/>
                  </a:moveTo>
                  <a:lnTo>
                    <a:pt x="1" y="5895"/>
                  </a:lnTo>
                  <a:cubicBezTo>
                    <a:pt x="1777" y="6778"/>
                    <a:pt x="3803" y="7787"/>
                    <a:pt x="4501" y="8135"/>
                  </a:cubicBezTo>
                  <a:cubicBezTo>
                    <a:pt x="7025" y="6878"/>
                    <a:pt x="7217" y="6783"/>
                    <a:pt x="9002" y="5895"/>
                  </a:cubicBezTo>
                  <a:lnTo>
                    <a:pt x="90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832;p51"/>
          <p:cNvGrpSpPr/>
          <p:nvPr/>
        </p:nvGrpSpPr>
        <p:grpSpPr>
          <a:xfrm>
            <a:off x="6438868" y="1159914"/>
            <a:ext cx="376585" cy="376585"/>
            <a:chOff x="3259900" y="3232425"/>
            <a:chExt cx="349175" cy="349175"/>
          </a:xfrm>
        </p:grpSpPr>
        <p:sp>
          <p:nvSpPr>
            <p:cNvPr id="31" name="Google Shape;833;p51"/>
            <p:cNvSpPr/>
            <p:nvPr/>
          </p:nvSpPr>
          <p:spPr>
            <a:xfrm>
              <a:off x="3259900" y="3232425"/>
              <a:ext cx="349175" cy="349175"/>
            </a:xfrm>
            <a:custGeom>
              <a:avLst/>
              <a:gdLst/>
              <a:ahLst/>
              <a:cxnLst/>
              <a:rect l="l" t="t" r="r" b="b"/>
              <a:pathLst>
                <a:path w="13967" h="13967" extrusionOk="0">
                  <a:moveTo>
                    <a:pt x="6574" y="1709"/>
                  </a:moveTo>
                  <a:lnTo>
                    <a:pt x="6574" y="2533"/>
                  </a:lnTo>
                  <a:cubicBezTo>
                    <a:pt x="4443" y="2725"/>
                    <a:pt x="2699" y="4411"/>
                    <a:pt x="2504" y="6602"/>
                  </a:cubicBezTo>
                  <a:lnTo>
                    <a:pt x="1680" y="6602"/>
                  </a:lnTo>
                  <a:cubicBezTo>
                    <a:pt x="1880" y="3996"/>
                    <a:pt x="3968" y="1908"/>
                    <a:pt x="6574" y="1709"/>
                  </a:cubicBezTo>
                  <a:close/>
                  <a:moveTo>
                    <a:pt x="7394" y="1709"/>
                  </a:moveTo>
                  <a:cubicBezTo>
                    <a:pt x="10000" y="1908"/>
                    <a:pt x="12088" y="3996"/>
                    <a:pt x="12286" y="6602"/>
                  </a:cubicBezTo>
                  <a:lnTo>
                    <a:pt x="11463" y="6602"/>
                  </a:lnTo>
                  <a:cubicBezTo>
                    <a:pt x="11269" y="4440"/>
                    <a:pt x="9555" y="2727"/>
                    <a:pt x="7394" y="2533"/>
                  </a:cubicBezTo>
                  <a:lnTo>
                    <a:pt x="7394" y="1709"/>
                  </a:lnTo>
                  <a:close/>
                  <a:moveTo>
                    <a:pt x="7394" y="3353"/>
                  </a:moveTo>
                  <a:cubicBezTo>
                    <a:pt x="9102" y="3543"/>
                    <a:pt x="10453" y="4892"/>
                    <a:pt x="10641" y="6602"/>
                  </a:cubicBezTo>
                  <a:lnTo>
                    <a:pt x="9029" y="6602"/>
                  </a:lnTo>
                  <a:lnTo>
                    <a:pt x="9029" y="7421"/>
                  </a:lnTo>
                  <a:lnTo>
                    <a:pt x="10641" y="7421"/>
                  </a:lnTo>
                  <a:cubicBezTo>
                    <a:pt x="10453" y="9130"/>
                    <a:pt x="9102" y="10481"/>
                    <a:pt x="7394" y="10669"/>
                  </a:cubicBezTo>
                  <a:lnTo>
                    <a:pt x="7394" y="9057"/>
                  </a:lnTo>
                  <a:lnTo>
                    <a:pt x="6574" y="9057"/>
                  </a:lnTo>
                  <a:lnTo>
                    <a:pt x="6574" y="10669"/>
                  </a:lnTo>
                  <a:cubicBezTo>
                    <a:pt x="4864" y="10481"/>
                    <a:pt x="3514" y="9130"/>
                    <a:pt x="3325" y="7420"/>
                  </a:cubicBezTo>
                  <a:lnTo>
                    <a:pt x="4938" y="7420"/>
                  </a:lnTo>
                  <a:lnTo>
                    <a:pt x="4938" y="6602"/>
                  </a:lnTo>
                  <a:lnTo>
                    <a:pt x="3325" y="6602"/>
                  </a:lnTo>
                  <a:cubicBezTo>
                    <a:pt x="3514" y="4892"/>
                    <a:pt x="4864" y="3541"/>
                    <a:pt x="6574" y="3353"/>
                  </a:cubicBezTo>
                  <a:lnTo>
                    <a:pt x="6574" y="4966"/>
                  </a:lnTo>
                  <a:lnTo>
                    <a:pt x="7394" y="4966"/>
                  </a:lnTo>
                  <a:lnTo>
                    <a:pt x="7394" y="3353"/>
                  </a:lnTo>
                  <a:close/>
                  <a:moveTo>
                    <a:pt x="2504" y="7421"/>
                  </a:moveTo>
                  <a:cubicBezTo>
                    <a:pt x="2698" y="9582"/>
                    <a:pt x="4412" y="11297"/>
                    <a:pt x="6574" y="11491"/>
                  </a:cubicBezTo>
                  <a:lnTo>
                    <a:pt x="6574" y="12314"/>
                  </a:lnTo>
                  <a:cubicBezTo>
                    <a:pt x="3966" y="12116"/>
                    <a:pt x="1880" y="10028"/>
                    <a:pt x="1680" y="7421"/>
                  </a:cubicBezTo>
                  <a:close/>
                  <a:moveTo>
                    <a:pt x="12286" y="7421"/>
                  </a:moveTo>
                  <a:cubicBezTo>
                    <a:pt x="12087" y="10028"/>
                    <a:pt x="10000" y="12116"/>
                    <a:pt x="7392" y="12314"/>
                  </a:cubicBezTo>
                  <a:lnTo>
                    <a:pt x="7392" y="11491"/>
                  </a:lnTo>
                  <a:cubicBezTo>
                    <a:pt x="9555" y="11297"/>
                    <a:pt x="11269" y="9582"/>
                    <a:pt x="11463" y="7421"/>
                  </a:cubicBezTo>
                  <a:close/>
                  <a:moveTo>
                    <a:pt x="6574" y="1"/>
                  </a:moveTo>
                  <a:lnTo>
                    <a:pt x="6574" y="887"/>
                  </a:lnTo>
                  <a:cubicBezTo>
                    <a:pt x="3505" y="1089"/>
                    <a:pt x="1061" y="3536"/>
                    <a:pt x="860" y="6602"/>
                  </a:cubicBezTo>
                  <a:lnTo>
                    <a:pt x="0" y="6602"/>
                  </a:lnTo>
                  <a:lnTo>
                    <a:pt x="0" y="7420"/>
                  </a:lnTo>
                  <a:lnTo>
                    <a:pt x="860" y="7420"/>
                  </a:lnTo>
                  <a:cubicBezTo>
                    <a:pt x="1061" y="10489"/>
                    <a:pt x="3508" y="12933"/>
                    <a:pt x="6574" y="13135"/>
                  </a:cubicBezTo>
                  <a:lnTo>
                    <a:pt x="6574" y="13967"/>
                  </a:lnTo>
                  <a:lnTo>
                    <a:pt x="7392" y="13967"/>
                  </a:lnTo>
                  <a:lnTo>
                    <a:pt x="7392" y="13135"/>
                  </a:lnTo>
                  <a:cubicBezTo>
                    <a:pt x="10461" y="12933"/>
                    <a:pt x="12906" y="10488"/>
                    <a:pt x="13107" y="7420"/>
                  </a:cubicBezTo>
                  <a:lnTo>
                    <a:pt x="13966" y="7420"/>
                  </a:lnTo>
                  <a:lnTo>
                    <a:pt x="13966" y="6602"/>
                  </a:lnTo>
                  <a:lnTo>
                    <a:pt x="13107" y="6602"/>
                  </a:lnTo>
                  <a:cubicBezTo>
                    <a:pt x="12906" y="3534"/>
                    <a:pt x="10460" y="1089"/>
                    <a:pt x="7392" y="887"/>
                  </a:cubicBezTo>
                  <a:lnTo>
                    <a:pt x="73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4;p51"/>
            <p:cNvSpPr/>
            <p:nvPr/>
          </p:nvSpPr>
          <p:spPr>
            <a:xfrm>
              <a:off x="3419975" y="3393225"/>
              <a:ext cx="28950" cy="28950"/>
            </a:xfrm>
            <a:custGeom>
              <a:avLst/>
              <a:gdLst/>
              <a:ahLst/>
              <a:cxnLst/>
              <a:rect l="l" t="t" r="r" b="b"/>
              <a:pathLst>
                <a:path w="1158" h="1158" extrusionOk="0">
                  <a:moveTo>
                    <a:pt x="580" y="1"/>
                  </a:moveTo>
                  <a:lnTo>
                    <a:pt x="0" y="580"/>
                  </a:lnTo>
                  <a:lnTo>
                    <a:pt x="580" y="1157"/>
                  </a:lnTo>
                  <a:lnTo>
                    <a:pt x="1157" y="580"/>
                  </a:lnTo>
                  <a:lnTo>
                    <a:pt x="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76692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68375" y="864492"/>
            <a:ext cx="7718425" cy="573088"/>
          </a:xfrm>
          <a:prstGeom prst="rect">
            <a:avLst/>
          </a:prstGeom>
        </p:spPr>
        <p:txBody>
          <a:bodyPr/>
          <a:lstStyle>
            <a:lvl1pPr lvl="0" rtl="0">
              <a:defRPr/>
            </a:lvl1pPr>
          </a:lstStyle>
          <a:p>
            <a:pPr lvl="0" rtl="0"/>
            <a:r>
              <a:rPr lang="de-DE" dirty="0"/>
              <a:t>Gottes Handeln an Elia- in der Krise </a:t>
            </a:r>
          </a:p>
        </p:txBody>
      </p:sp>
      <p:sp>
        <p:nvSpPr>
          <p:cNvPr id="3" name="Textplatzhalter 2"/>
          <p:cNvSpPr txBox="1">
            <a:spLocks noGrp="1"/>
          </p:cNvSpPr>
          <p:nvPr>
            <p:ph type="body" idx="4294967295"/>
          </p:nvPr>
        </p:nvSpPr>
        <p:spPr>
          <a:xfrm>
            <a:off x="326406" y="2021716"/>
            <a:ext cx="8728042" cy="640174"/>
          </a:xfrm>
          <a:prstGeom prst="rect">
            <a:avLst/>
          </a:prstGeom>
        </p:spPr>
        <p:txBody>
          <a:bodyPr/>
          <a:lstStyle>
            <a:lvl1pPr lvl="0" rtl="0">
              <a:defRPr/>
            </a:lvl1pPr>
          </a:lstStyle>
          <a:p>
            <a:pPr lvl="0" rtl="0"/>
            <a:r>
              <a:rPr lang="de-DE" sz="1950" i="1" dirty="0"/>
              <a:t>Physisch – schlafen, wandern, essen und trinken</a:t>
            </a:r>
          </a:p>
          <a:p>
            <a:pPr lvl="0" rtl="0"/>
            <a:r>
              <a:rPr lang="de-DE" sz="1950" i="1" dirty="0"/>
              <a:t>Psychisch -  Gott stellt Fragen, lässt ihn reden</a:t>
            </a:r>
          </a:p>
          <a:p>
            <a:pPr lvl="0" rtl="0"/>
            <a:r>
              <a:rPr lang="de-DE" sz="1950" i="1" dirty="0"/>
              <a:t>Geistlich – Gott begegnet ihm auf eine neue Art</a:t>
            </a:r>
          </a:p>
          <a:p>
            <a:pPr lvl="0" rtl="0"/>
            <a:r>
              <a:rPr lang="de-DE" sz="1950" i="1" dirty="0"/>
              <a:t>Relational – Stellt Beziehungen wieder her</a:t>
            </a:r>
          </a:p>
          <a:p>
            <a:pPr lvl="0" rtl="0"/>
            <a:r>
              <a:rPr lang="de-DE" sz="1950" i="1" dirty="0"/>
              <a:t>Visionär – Neuer Auftrag, Perspektive, Leben und Dienst gehen weiter</a:t>
            </a:r>
          </a:p>
        </p:txBody>
      </p:sp>
      <p:sp>
        <p:nvSpPr>
          <p:cNvPr id="4" name="Textfeld 3"/>
          <p:cNvSpPr txBox="1"/>
          <p:nvPr/>
        </p:nvSpPr>
        <p:spPr>
          <a:xfrm>
            <a:off x="5715000" y="4046220"/>
            <a:ext cx="2411730" cy="523220"/>
          </a:xfrm>
          <a:prstGeom prst="rect">
            <a:avLst/>
          </a:prstGeom>
          <a:noFill/>
        </p:spPr>
        <p:txBody>
          <a:bodyPr wrap="square" rtlCol="0">
            <a:spAutoFit/>
          </a:bodyPr>
          <a:lstStyle/>
          <a:p>
            <a:r>
              <a:rPr lang="de-DE" sz="2800" dirty="0"/>
              <a:t>1 Könige 19</a:t>
            </a:r>
          </a:p>
        </p:txBody>
      </p:sp>
    </p:spTree>
    <p:extLst>
      <p:ext uri="{BB962C8B-B14F-4D97-AF65-F5344CB8AC3E}">
        <p14:creationId xmlns:p14="http://schemas.microsoft.com/office/powerpoint/2010/main" val="383826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D6A772E-74BB-63A0-0E51-ADD333C99297}"/>
              </a:ext>
            </a:extLst>
          </p:cNvPr>
          <p:cNvSpPr>
            <a:spLocks noGrp="1"/>
          </p:cNvSpPr>
          <p:nvPr>
            <p:ph type="title"/>
          </p:nvPr>
        </p:nvSpPr>
        <p:spPr/>
        <p:txBody>
          <a:bodyPr/>
          <a:lstStyle/>
          <a:p>
            <a:r>
              <a:rPr lang="de-DE" dirty="0"/>
              <a:t>Die 7 Säulen der Resilienz</a:t>
            </a:r>
          </a:p>
        </p:txBody>
      </p:sp>
      <p:sp>
        <p:nvSpPr>
          <p:cNvPr id="5" name="Textfeld 4">
            <a:extLst>
              <a:ext uri="{FF2B5EF4-FFF2-40B4-BE49-F238E27FC236}">
                <a16:creationId xmlns:a16="http://schemas.microsoft.com/office/drawing/2014/main" id="{24AA2823-89BA-78FE-1069-A9D86BC6EF0E}"/>
              </a:ext>
            </a:extLst>
          </p:cNvPr>
          <p:cNvSpPr txBox="1"/>
          <p:nvPr/>
        </p:nvSpPr>
        <p:spPr>
          <a:xfrm>
            <a:off x="641940" y="1226884"/>
            <a:ext cx="6929737" cy="3323987"/>
          </a:xfrm>
          <a:prstGeom prst="rect">
            <a:avLst/>
          </a:prstGeom>
          <a:noFill/>
        </p:spPr>
        <p:txBody>
          <a:bodyPr wrap="square" rtlCol="0">
            <a:spAutoFit/>
          </a:bodyPr>
          <a:lstStyle/>
          <a:p>
            <a:r>
              <a:rPr lang="de-DE" sz="1800" dirty="0"/>
              <a:t>Akzeptanz</a:t>
            </a:r>
            <a:r>
              <a:rPr lang="de-DE" dirty="0"/>
              <a:t> – Das Annehmen dessen, was ist</a:t>
            </a:r>
          </a:p>
          <a:p>
            <a:endParaRPr lang="de-DE" dirty="0"/>
          </a:p>
          <a:p>
            <a:r>
              <a:rPr lang="de-DE" sz="1800" dirty="0"/>
              <a:t>Optimismus</a:t>
            </a:r>
            <a:r>
              <a:rPr lang="de-DE" dirty="0"/>
              <a:t> – Eine positive Sicht gewinnen (Perspektive ändern)</a:t>
            </a:r>
          </a:p>
          <a:p>
            <a:endParaRPr lang="de-DE" dirty="0"/>
          </a:p>
          <a:p>
            <a:r>
              <a:rPr lang="de-DE" sz="1800" dirty="0"/>
              <a:t>Eigenverantwortung</a:t>
            </a:r>
            <a:r>
              <a:rPr lang="de-DE" dirty="0"/>
              <a:t> – Die eigenen Gefühle reflektieren und regulieren</a:t>
            </a:r>
          </a:p>
          <a:p>
            <a:endParaRPr lang="de-DE" dirty="0"/>
          </a:p>
          <a:p>
            <a:r>
              <a:rPr lang="de-DE" sz="1800" dirty="0"/>
              <a:t>Lösungsorientiertes Handeln </a:t>
            </a:r>
            <a:r>
              <a:rPr lang="de-DE" dirty="0"/>
              <a:t>– Lösungen suchen statt Probleme wälzen</a:t>
            </a:r>
          </a:p>
          <a:p>
            <a:endParaRPr lang="de-DE" dirty="0"/>
          </a:p>
          <a:p>
            <a:r>
              <a:rPr lang="de-DE" sz="1800" dirty="0"/>
              <a:t>Zukunftsorientiert</a:t>
            </a:r>
            <a:r>
              <a:rPr lang="de-DE" dirty="0"/>
              <a:t>- Ziele setzen und erreichen (Zukunftsplanung)</a:t>
            </a:r>
          </a:p>
          <a:p>
            <a:endParaRPr lang="de-DE" dirty="0"/>
          </a:p>
          <a:p>
            <a:r>
              <a:rPr lang="de-DE" sz="1800" dirty="0"/>
              <a:t>Rollenklarheit </a:t>
            </a:r>
            <a:r>
              <a:rPr lang="de-DE" dirty="0"/>
              <a:t>– Die Opferrolle verlassen (Schuldsuche loslassen)</a:t>
            </a:r>
          </a:p>
          <a:p>
            <a:endParaRPr lang="de-DE" dirty="0"/>
          </a:p>
          <a:p>
            <a:r>
              <a:rPr lang="de-DE" sz="1800" dirty="0"/>
              <a:t>Netzwerkorientierung</a:t>
            </a:r>
            <a:r>
              <a:rPr lang="de-DE" dirty="0"/>
              <a:t> – Das soziale Umfeld als Anker (enge Bindungen)</a:t>
            </a:r>
          </a:p>
        </p:txBody>
      </p:sp>
      <p:sp>
        <p:nvSpPr>
          <p:cNvPr id="6" name="Textfeld 5">
            <a:extLst>
              <a:ext uri="{FF2B5EF4-FFF2-40B4-BE49-F238E27FC236}">
                <a16:creationId xmlns:a16="http://schemas.microsoft.com/office/drawing/2014/main" id="{23D6C16C-6B18-1C03-128B-3500F6CDC5AF}"/>
              </a:ext>
            </a:extLst>
          </p:cNvPr>
          <p:cNvSpPr txBox="1"/>
          <p:nvPr/>
        </p:nvSpPr>
        <p:spPr>
          <a:xfrm>
            <a:off x="6456555" y="4698475"/>
            <a:ext cx="2531327" cy="307777"/>
          </a:xfrm>
          <a:prstGeom prst="rect">
            <a:avLst/>
          </a:prstGeom>
          <a:noFill/>
        </p:spPr>
        <p:txBody>
          <a:bodyPr wrap="square" rtlCol="0">
            <a:spAutoFit/>
          </a:bodyPr>
          <a:lstStyle/>
          <a:p>
            <a:r>
              <a:rPr lang="de-DE" dirty="0"/>
              <a:t>Stichwort: Resilienzforschung</a:t>
            </a:r>
          </a:p>
        </p:txBody>
      </p:sp>
    </p:spTree>
    <p:extLst>
      <p:ext uri="{BB962C8B-B14F-4D97-AF65-F5344CB8AC3E}">
        <p14:creationId xmlns:p14="http://schemas.microsoft.com/office/powerpoint/2010/main" val="14893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4928B-DF19-668A-D82E-F2D62049089B}"/>
              </a:ext>
            </a:extLst>
          </p:cNvPr>
          <p:cNvSpPr>
            <a:spLocks noGrp="1"/>
          </p:cNvSpPr>
          <p:nvPr>
            <p:ph type="title"/>
          </p:nvPr>
        </p:nvSpPr>
        <p:spPr/>
        <p:txBody>
          <a:bodyPr/>
          <a:lstStyle/>
          <a:p>
            <a:r>
              <a:rPr lang="de-DE" dirty="0"/>
              <a:t>Unsere Bedürfnisse</a:t>
            </a:r>
          </a:p>
        </p:txBody>
      </p:sp>
      <p:sp>
        <p:nvSpPr>
          <p:cNvPr id="3" name="Textfeld 2">
            <a:extLst>
              <a:ext uri="{FF2B5EF4-FFF2-40B4-BE49-F238E27FC236}">
                <a16:creationId xmlns:a16="http://schemas.microsoft.com/office/drawing/2014/main" id="{02C2C252-64ED-E310-62E2-64024641703F}"/>
              </a:ext>
            </a:extLst>
          </p:cNvPr>
          <p:cNvSpPr txBox="1"/>
          <p:nvPr/>
        </p:nvSpPr>
        <p:spPr>
          <a:xfrm>
            <a:off x="1427356" y="1393903"/>
            <a:ext cx="6612674" cy="2893100"/>
          </a:xfrm>
          <a:prstGeom prst="rect">
            <a:avLst/>
          </a:prstGeom>
          <a:noFill/>
        </p:spPr>
        <p:txBody>
          <a:bodyPr wrap="square" rtlCol="0">
            <a:spAutoFit/>
          </a:bodyPr>
          <a:lstStyle/>
          <a:p>
            <a:r>
              <a:rPr lang="de-DE" sz="1400" dirty="0"/>
              <a:t>Nach </a:t>
            </a:r>
            <a:r>
              <a:rPr lang="de-DE" sz="1400" b="1" dirty="0"/>
              <a:t>Annahme und Liebe</a:t>
            </a:r>
          </a:p>
          <a:p>
            <a:r>
              <a:rPr lang="de-DE" sz="1400" dirty="0"/>
              <a:t>	(Akzeptanz und gute Gemeinschaft)</a:t>
            </a:r>
          </a:p>
          <a:p>
            <a:r>
              <a:rPr lang="de-DE" sz="1400" dirty="0"/>
              <a:t>Nach </a:t>
            </a:r>
            <a:r>
              <a:rPr lang="de-DE" sz="1400" b="1" dirty="0"/>
              <a:t>Bedeutung</a:t>
            </a:r>
          </a:p>
          <a:p>
            <a:r>
              <a:rPr lang="de-DE" sz="1400" dirty="0"/>
              <a:t>	(wichtig sein, einen Unterschied machen)</a:t>
            </a:r>
          </a:p>
          <a:p>
            <a:r>
              <a:rPr lang="de-DE" sz="1400" dirty="0"/>
              <a:t>Nach </a:t>
            </a:r>
            <a:r>
              <a:rPr lang="de-DE" sz="1400" b="1" dirty="0"/>
              <a:t>Einfluss</a:t>
            </a:r>
          </a:p>
          <a:p>
            <a:r>
              <a:rPr lang="de-DE" sz="1400" dirty="0"/>
              <a:t>	(Gestaltungsmöglichkeiten, einbezogen werden)</a:t>
            </a:r>
          </a:p>
          <a:p>
            <a:r>
              <a:rPr lang="de-DE" sz="1400" dirty="0"/>
              <a:t>Nach </a:t>
            </a:r>
            <a:r>
              <a:rPr lang="de-DE" sz="1400" b="1" dirty="0"/>
              <a:t>Kontrolle</a:t>
            </a:r>
          </a:p>
          <a:p>
            <a:r>
              <a:rPr lang="de-DE" sz="1400" dirty="0"/>
              <a:t>	(sich abgrenzen dürfen in persönlichen Dingen)</a:t>
            </a:r>
          </a:p>
          <a:p>
            <a:r>
              <a:rPr lang="de-DE" sz="1400" dirty="0"/>
              <a:t>Nach </a:t>
            </a:r>
            <a:r>
              <a:rPr lang="de-DE" sz="1400" b="1" dirty="0"/>
              <a:t>Bestätigung</a:t>
            </a:r>
          </a:p>
          <a:p>
            <a:r>
              <a:rPr lang="de-DE" sz="1400" dirty="0"/>
              <a:t>	(Wertschätzung für das persönliche Einbringen)</a:t>
            </a:r>
          </a:p>
          <a:p>
            <a:r>
              <a:rPr lang="de-DE" sz="1400" dirty="0"/>
              <a:t>Nach </a:t>
            </a:r>
            <a:r>
              <a:rPr lang="de-DE" sz="1400" b="1" dirty="0"/>
              <a:t>Intimität</a:t>
            </a:r>
          </a:p>
          <a:p>
            <a:r>
              <a:rPr lang="de-DE" sz="1400" dirty="0"/>
              <a:t>	(sich anvertrauen können – auch ohne Geheimnisse)</a:t>
            </a:r>
          </a:p>
          <a:p>
            <a:endParaRPr lang="de-DE" dirty="0"/>
          </a:p>
        </p:txBody>
      </p:sp>
    </p:spTree>
    <p:extLst>
      <p:ext uri="{BB962C8B-B14F-4D97-AF65-F5344CB8AC3E}">
        <p14:creationId xmlns:p14="http://schemas.microsoft.com/office/powerpoint/2010/main" val="65121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68375" y="864492"/>
            <a:ext cx="7718425" cy="573088"/>
          </a:xfrm>
          <a:prstGeom prst="rect">
            <a:avLst/>
          </a:prstGeom>
        </p:spPr>
        <p:txBody>
          <a:bodyPr/>
          <a:lstStyle>
            <a:lvl1pPr lvl="0" rtl="0">
              <a:defRPr/>
            </a:lvl1pPr>
          </a:lstStyle>
          <a:p>
            <a:pPr lvl="0" rtl="0"/>
            <a:r>
              <a:rPr lang="de-DE" dirty="0"/>
              <a:t>Merkmale gereifter Menschen </a:t>
            </a:r>
          </a:p>
        </p:txBody>
      </p:sp>
      <p:sp>
        <p:nvSpPr>
          <p:cNvPr id="3" name="Textplatzhalter 2"/>
          <p:cNvSpPr txBox="1">
            <a:spLocks noGrp="1"/>
          </p:cNvSpPr>
          <p:nvPr>
            <p:ph type="body" idx="4294967295"/>
          </p:nvPr>
        </p:nvSpPr>
        <p:spPr>
          <a:xfrm>
            <a:off x="703596" y="1748696"/>
            <a:ext cx="8728042" cy="640174"/>
          </a:xfrm>
          <a:prstGeom prst="rect">
            <a:avLst/>
          </a:prstGeom>
        </p:spPr>
        <p:txBody>
          <a:bodyPr/>
          <a:lstStyle>
            <a:lvl1pPr lvl="0" rtl="0">
              <a:defRPr/>
            </a:lvl1pPr>
          </a:lstStyle>
          <a:p>
            <a:pPr lvl="0" rtl="0"/>
            <a:r>
              <a:rPr lang="de-DE" sz="1950" i="1" dirty="0"/>
              <a:t>Haben sich mit der Vergangenheit versöhnt – leben zukunftsorientiert</a:t>
            </a:r>
          </a:p>
          <a:p>
            <a:pPr lvl="0" rtl="0"/>
            <a:r>
              <a:rPr lang="de-DE" sz="1950" i="1" dirty="0"/>
              <a:t>Sind bereit, Hilfe anzunehmen, sie bleiben Lernende</a:t>
            </a:r>
          </a:p>
          <a:p>
            <a:pPr lvl="0" rtl="0"/>
            <a:r>
              <a:rPr lang="de-DE" sz="1950" i="1" dirty="0"/>
              <a:t>Haben Leute, die in ihr Leben sprechen</a:t>
            </a:r>
          </a:p>
          <a:p>
            <a:pPr lvl="0" rtl="0"/>
            <a:r>
              <a:rPr lang="de-DE" sz="1950" i="1" dirty="0"/>
              <a:t>Pflegen Freundschaften im Netzwerk</a:t>
            </a:r>
          </a:p>
          <a:p>
            <a:pPr lvl="0" rtl="0"/>
            <a:r>
              <a:rPr lang="de-DE" sz="1950" i="1" dirty="0"/>
              <a:t>Betreiben Selbstfürsorge</a:t>
            </a:r>
          </a:p>
          <a:p>
            <a:pPr lvl="0" rtl="0"/>
            <a:r>
              <a:rPr lang="de-DE" sz="1950" i="1" dirty="0"/>
              <a:t>Sehen sich nicht in der Opferrolle</a:t>
            </a:r>
          </a:p>
          <a:p>
            <a:pPr lvl="0" rtl="0"/>
            <a:endParaRPr lang="de-DE" sz="1950" i="1" dirty="0"/>
          </a:p>
        </p:txBody>
      </p:sp>
    </p:spTree>
    <p:extLst>
      <p:ext uri="{BB962C8B-B14F-4D97-AF65-F5344CB8AC3E}">
        <p14:creationId xmlns:p14="http://schemas.microsoft.com/office/powerpoint/2010/main" val="2172569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C9FF1-762D-72CA-5BF3-657851B27CBB}"/>
              </a:ext>
            </a:extLst>
          </p:cNvPr>
          <p:cNvSpPr>
            <a:spLocks noGrp="1"/>
          </p:cNvSpPr>
          <p:nvPr>
            <p:ph type="title"/>
          </p:nvPr>
        </p:nvSpPr>
        <p:spPr>
          <a:xfrm>
            <a:off x="1320401" y="234472"/>
            <a:ext cx="4294800" cy="572700"/>
          </a:xfrm>
        </p:spPr>
        <p:txBody>
          <a:bodyPr/>
          <a:lstStyle/>
          <a:p>
            <a:r>
              <a:rPr lang="de-DE" dirty="0"/>
              <a:t>Gottes Zusagen</a:t>
            </a:r>
          </a:p>
        </p:txBody>
      </p:sp>
      <p:sp>
        <p:nvSpPr>
          <p:cNvPr id="3" name="Untertitel 2">
            <a:extLst>
              <a:ext uri="{FF2B5EF4-FFF2-40B4-BE49-F238E27FC236}">
                <a16:creationId xmlns:a16="http://schemas.microsoft.com/office/drawing/2014/main" id="{B0428367-CB6B-FC11-2FF8-6F90719F1678}"/>
              </a:ext>
            </a:extLst>
          </p:cNvPr>
          <p:cNvSpPr>
            <a:spLocks noGrp="1"/>
          </p:cNvSpPr>
          <p:nvPr>
            <p:ph type="subTitle" idx="1"/>
          </p:nvPr>
        </p:nvSpPr>
        <p:spPr>
          <a:xfrm>
            <a:off x="646772" y="963289"/>
            <a:ext cx="5832086" cy="2674500"/>
          </a:xfrm>
        </p:spPr>
        <p:txBody>
          <a:bodyPr/>
          <a:lstStyle/>
          <a:p>
            <a:r>
              <a:rPr lang="de-DE" sz="1800" b="1" dirty="0"/>
              <a:t>Röm 8: 39</a:t>
            </a:r>
            <a:r>
              <a:rPr lang="de-DE" sz="1800" dirty="0"/>
              <a:t>	…weder Tod noch Leben….</a:t>
            </a:r>
          </a:p>
          <a:p>
            <a:endParaRPr lang="de-DE" sz="1800" dirty="0"/>
          </a:p>
          <a:p>
            <a:r>
              <a:rPr lang="de-DE" sz="1800" b="1" dirty="0"/>
              <a:t>Jos 1: 9</a:t>
            </a:r>
            <a:r>
              <a:rPr lang="de-DE" sz="1800" dirty="0"/>
              <a:t>	Sei mutig und stark… Ich bin mit dir</a:t>
            </a:r>
          </a:p>
          <a:p>
            <a:endParaRPr lang="de-DE" sz="1800" dirty="0"/>
          </a:p>
          <a:p>
            <a:r>
              <a:rPr lang="de-DE" sz="1800" b="1" dirty="0"/>
              <a:t>2 Tim 1: 7	Den </a:t>
            </a:r>
            <a:r>
              <a:rPr lang="de-DE" sz="1800" dirty="0"/>
              <a:t>Geist der Besonnenheit geschenkt</a:t>
            </a:r>
          </a:p>
          <a:p>
            <a:endParaRPr lang="de-DE" sz="1800" dirty="0"/>
          </a:p>
          <a:p>
            <a:r>
              <a:rPr lang="de-DE" sz="1800" b="1" dirty="0" err="1"/>
              <a:t>Jes</a:t>
            </a:r>
            <a:r>
              <a:rPr lang="de-DE" sz="1800" b="1" dirty="0"/>
              <a:t> 41: 10</a:t>
            </a:r>
            <a:r>
              <a:rPr lang="de-DE" sz="1800" dirty="0"/>
              <a:t>	Ich stärke dich…ich helfe dir auch</a:t>
            </a:r>
          </a:p>
          <a:p>
            <a:endParaRPr lang="de-DE" sz="1800" dirty="0"/>
          </a:p>
          <a:p>
            <a:r>
              <a:rPr lang="de-DE" sz="1800" b="1" dirty="0"/>
              <a:t>Ps 26: 1 </a:t>
            </a:r>
            <a:r>
              <a:rPr lang="de-DE" sz="1800" dirty="0"/>
              <a:t>	Ich hoffe auf den Herrn, darum 			werde ich nicht fallen</a:t>
            </a:r>
          </a:p>
          <a:p>
            <a:endParaRPr lang="de-DE" sz="1800" dirty="0"/>
          </a:p>
          <a:p>
            <a:r>
              <a:rPr lang="de-DE" sz="1800" b="1" dirty="0" err="1"/>
              <a:t>Jes</a:t>
            </a:r>
            <a:r>
              <a:rPr lang="de-DE" sz="1800" b="1" dirty="0"/>
              <a:t> 40: 31 </a:t>
            </a:r>
            <a:r>
              <a:rPr lang="de-DE" sz="1800" dirty="0"/>
              <a:t>	…bekommen neue Kraft</a:t>
            </a:r>
          </a:p>
        </p:txBody>
      </p:sp>
      <p:pic>
        <p:nvPicPr>
          <p:cNvPr id="6" name="Bildplatzhalter 5" descr="Ein Bild, das Buch, Text, Holz enthält.&#10;&#10;KI-generierte Inhalte können fehlerhaft sein.">
            <a:extLst>
              <a:ext uri="{FF2B5EF4-FFF2-40B4-BE49-F238E27FC236}">
                <a16:creationId xmlns:a16="http://schemas.microsoft.com/office/drawing/2014/main" id="{4E41AD82-CD93-555B-B39A-1F187CB878AC}"/>
              </a:ext>
            </a:extLst>
          </p:cNvPr>
          <p:cNvPicPr>
            <a:picLocks noGrp="1" noChangeAspect="1"/>
          </p:cNvPicPr>
          <p:nvPr>
            <p:ph type="pic" idx="2"/>
          </p:nvPr>
        </p:nvPicPr>
        <p:blipFill>
          <a:blip r:embed="rId3">
            <a:extLst>
              <a:ext uri="{837473B0-CC2E-450A-ABE3-18F120FF3D39}">
                <a1611:picAttrSrcUrl xmlns:a1611="http://schemas.microsoft.com/office/drawing/2016/11/main" r:id="rId4"/>
              </a:ext>
            </a:extLst>
          </a:blip>
          <a:srcRect l="16115" r="16115"/>
          <a:stretch>
            <a:fillRect/>
          </a:stretch>
        </p:blipFill>
        <p:spPr>
          <a:xfrm>
            <a:off x="6300169" y="1716411"/>
            <a:ext cx="2520950" cy="2463800"/>
          </a:xfrm>
        </p:spPr>
      </p:pic>
    </p:spTree>
    <p:extLst>
      <p:ext uri="{BB962C8B-B14F-4D97-AF65-F5344CB8AC3E}">
        <p14:creationId xmlns:p14="http://schemas.microsoft.com/office/powerpoint/2010/main" val="1180318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68375" y="864492"/>
            <a:ext cx="7718425" cy="573088"/>
          </a:xfrm>
          <a:prstGeom prst="rect">
            <a:avLst/>
          </a:prstGeom>
        </p:spPr>
        <p:txBody>
          <a:bodyPr/>
          <a:lstStyle>
            <a:lvl1pPr lvl="0" rtl="0">
              <a:defRPr/>
            </a:lvl1pPr>
          </a:lstStyle>
          <a:p>
            <a:pPr lvl="0" rtl="0"/>
            <a:r>
              <a:rPr lang="de-DE" dirty="0"/>
              <a:t>Merkmale gereifter Menschen </a:t>
            </a:r>
          </a:p>
        </p:txBody>
      </p:sp>
      <p:sp>
        <p:nvSpPr>
          <p:cNvPr id="3" name="Textplatzhalter 2"/>
          <p:cNvSpPr txBox="1">
            <a:spLocks noGrp="1"/>
          </p:cNvSpPr>
          <p:nvPr>
            <p:ph type="body" idx="4294967295"/>
          </p:nvPr>
        </p:nvSpPr>
        <p:spPr>
          <a:xfrm>
            <a:off x="161615" y="2137316"/>
            <a:ext cx="9331944" cy="640174"/>
          </a:xfrm>
          <a:prstGeom prst="rect">
            <a:avLst/>
          </a:prstGeom>
        </p:spPr>
        <p:txBody>
          <a:bodyPr/>
          <a:lstStyle>
            <a:lvl1pPr lvl="0" rtl="0">
              <a:defRPr/>
            </a:lvl1pPr>
          </a:lstStyle>
          <a:p>
            <a:pPr lvl="0" rtl="0"/>
            <a:r>
              <a:rPr lang="de-DE" sz="1950" i="1" dirty="0"/>
              <a:t>Nehmen Veränderung an und machen das Beste draus</a:t>
            </a:r>
          </a:p>
          <a:p>
            <a:pPr lvl="0" rtl="0"/>
            <a:r>
              <a:rPr lang="de-DE" sz="1950" i="1" dirty="0"/>
              <a:t>Sind bei Problemen lösungsorientiert, rechnen mit Herausforderungen</a:t>
            </a:r>
          </a:p>
          <a:p>
            <a:pPr lvl="0" rtl="0"/>
            <a:r>
              <a:rPr lang="de-DE" sz="1950" i="1" dirty="0"/>
              <a:t>Lernen mit Stress umzugehen, können sich beruhigen</a:t>
            </a:r>
          </a:p>
          <a:p>
            <a:pPr lvl="0" rtl="0"/>
            <a:r>
              <a:rPr lang="de-DE" sz="1950" i="1" dirty="0"/>
              <a:t>Überwinden Furcht, haben Humor, optimistisch (Wissen um Gottes Realität)</a:t>
            </a:r>
          </a:p>
          <a:p>
            <a:pPr lvl="0" rtl="0"/>
            <a:r>
              <a:rPr lang="de-DE" sz="1950" i="1" dirty="0"/>
              <a:t>Kennen ihren eigenen Auftrag und halten daran fest</a:t>
            </a:r>
          </a:p>
          <a:p>
            <a:pPr lvl="0" rtl="0"/>
            <a:endParaRPr lang="de-DE" sz="1950" i="1" dirty="0"/>
          </a:p>
        </p:txBody>
      </p:sp>
    </p:spTree>
    <p:extLst>
      <p:ext uri="{BB962C8B-B14F-4D97-AF65-F5344CB8AC3E}">
        <p14:creationId xmlns:p14="http://schemas.microsoft.com/office/powerpoint/2010/main" val="278839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51614" y="186813"/>
            <a:ext cx="7704000" cy="572700"/>
          </a:xfrm>
        </p:spPr>
        <p:txBody>
          <a:bodyPr/>
          <a:lstStyle/>
          <a:p>
            <a:r>
              <a:rPr lang="de-DE" altLang="de-DE" dirty="0"/>
              <a:t>Rechtes und falsches Reden</a:t>
            </a:r>
          </a:p>
        </p:txBody>
      </p:sp>
      <p:sp>
        <p:nvSpPr>
          <p:cNvPr id="56323" name="Rectangle 3"/>
          <p:cNvSpPr>
            <a:spLocks noGrp="1" noChangeArrowheads="1"/>
          </p:cNvSpPr>
          <p:nvPr>
            <p:ph type="body" idx="4294967295"/>
          </p:nvPr>
        </p:nvSpPr>
        <p:spPr>
          <a:xfrm>
            <a:off x="351614" y="965713"/>
            <a:ext cx="7718425" cy="3416300"/>
          </a:xfrm>
        </p:spPr>
        <p:txBody>
          <a:bodyPr/>
          <a:lstStyle/>
          <a:p>
            <a:pPr>
              <a:lnSpc>
                <a:spcPct val="80000"/>
              </a:lnSpc>
            </a:pPr>
            <a:r>
              <a:rPr lang="de-DE" altLang="de-DE" sz="1600" dirty="0"/>
              <a:t>Die Macht der Rede			Spr.</a:t>
            </a:r>
          </a:p>
          <a:p>
            <a:pPr lvl="1">
              <a:lnSpc>
                <a:spcPct val="80000"/>
              </a:lnSpc>
            </a:pPr>
            <a:r>
              <a:rPr lang="de-DE" altLang="de-DE" sz="1600" dirty="0"/>
              <a:t>Zum Leben oder zum Tod  		18: 21</a:t>
            </a:r>
          </a:p>
          <a:p>
            <a:pPr lvl="1">
              <a:lnSpc>
                <a:spcPct val="80000"/>
              </a:lnSpc>
            </a:pPr>
            <a:r>
              <a:rPr lang="de-DE" altLang="de-DE" sz="1600" dirty="0"/>
              <a:t>Zu heilen oder zu zerstören  		12: 18</a:t>
            </a:r>
          </a:p>
          <a:p>
            <a:pPr lvl="1">
              <a:lnSpc>
                <a:spcPct val="80000"/>
              </a:lnSpc>
            </a:pPr>
            <a:r>
              <a:rPr lang="de-DE" altLang="de-DE" sz="1600" dirty="0"/>
              <a:t>Zu belohnen oder zu verletzen 		12: 14/ 18:6 ff</a:t>
            </a:r>
          </a:p>
          <a:p>
            <a:pPr lvl="1">
              <a:lnSpc>
                <a:spcPct val="80000"/>
              </a:lnSpc>
              <a:buFontTx/>
              <a:buNone/>
            </a:pPr>
            <a:endParaRPr lang="de-DE" altLang="de-DE" sz="1600" dirty="0"/>
          </a:p>
          <a:p>
            <a:pPr>
              <a:lnSpc>
                <a:spcPct val="80000"/>
              </a:lnSpc>
            </a:pPr>
            <a:r>
              <a:rPr lang="de-DE" altLang="de-DE" sz="1600" dirty="0"/>
              <a:t>Kriterien schlechter Rede			Spr.</a:t>
            </a:r>
          </a:p>
          <a:p>
            <a:pPr lvl="1">
              <a:lnSpc>
                <a:spcPct val="80000"/>
              </a:lnSpc>
            </a:pPr>
            <a:r>
              <a:rPr lang="de-DE" altLang="de-DE" sz="1600" dirty="0"/>
              <a:t>Lügenworte			12: 22</a:t>
            </a:r>
          </a:p>
          <a:p>
            <a:pPr lvl="1">
              <a:lnSpc>
                <a:spcPct val="80000"/>
              </a:lnSpc>
            </a:pPr>
            <a:r>
              <a:rPr lang="de-DE" altLang="de-DE" sz="1600" dirty="0"/>
              <a:t>Verleumdung			10:18</a:t>
            </a:r>
          </a:p>
          <a:p>
            <a:pPr lvl="1">
              <a:lnSpc>
                <a:spcPct val="80000"/>
              </a:lnSpc>
            </a:pPr>
            <a:r>
              <a:rPr lang="de-DE" altLang="de-DE" sz="1600" dirty="0"/>
              <a:t>Falsches Zeugnis			17: 15</a:t>
            </a:r>
          </a:p>
          <a:p>
            <a:pPr lvl="1">
              <a:lnSpc>
                <a:spcPct val="80000"/>
              </a:lnSpc>
            </a:pPr>
            <a:r>
              <a:rPr lang="de-DE" altLang="de-DE" sz="1600" dirty="0"/>
              <a:t>Heuchelei				29: 5</a:t>
            </a:r>
          </a:p>
          <a:p>
            <a:pPr lvl="1">
              <a:lnSpc>
                <a:spcPct val="80000"/>
              </a:lnSpc>
            </a:pPr>
            <a:r>
              <a:rPr lang="de-DE" altLang="de-DE" sz="1600" dirty="0"/>
              <a:t>Geschwätz			10:19</a:t>
            </a:r>
          </a:p>
        </p:txBody>
      </p:sp>
    </p:spTree>
    <p:extLst>
      <p:ext uri="{BB962C8B-B14F-4D97-AF65-F5344CB8AC3E}">
        <p14:creationId xmlns:p14="http://schemas.microsoft.com/office/powerpoint/2010/main" val="354347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4"/>
          <p:cNvSpPr txBox="1">
            <a:spLocks noGrp="1"/>
          </p:cNvSpPr>
          <p:nvPr>
            <p:ph type="title"/>
          </p:nvPr>
        </p:nvSpPr>
        <p:spPr>
          <a:xfrm>
            <a:off x="713225" y="824601"/>
            <a:ext cx="4766087" cy="6396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Und noch ein Spruch</a:t>
            </a:r>
            <a:endParaRPr dirty="0"/>
          </a:p>
        </p:txBody>
      </p:sp>
      <p:sp>
        <p:nvSpPr>
          <p:cNvPr id="455" name="Google Shape;455;p34"/>
          <p:cNvSpPr txBox="1">
            <a:spLocks noGrp="1"/>
          </p:cNvSpPr>
          <p:nvPr>
            <p:ph type="subTitle" idx="1"/>
          </p:nvPr>
        </p:nvSpPr>
        <p:spPr>
          <a:xfrm>
            <a:off x="814690" y="1892148"/>
            <a:ext cx="4294800" cy="2674500"/>
          </a:xfrm>
          <a:prstGeom prst="rect">
            <a:avLst/>
          </a:prstGeom>
        </p:spPr>
        <p:txBody>
          <a:bodyPr spcFirstLastPara="1" wrap="square" lIns="91425" tIns="91425" rIns="91425" bIns="91425" anchor="t" anchorCtr="0">
            <a:noAutofit/>
          </a:bodyPr>
          <a:lstStyle/>
          <a:p>
            <a:pPr marL="457200" lvl="0" indent="-304800" algn="ctr" rtl="0">
              <a:spcBef>
                <a:spcPts val="0"/>
              </a:spcBef>
              <a:spcAft>
                <a:spcPts val="0"/>
              </a:spcAft>
              <a:buClr>
                <a:schemeClr val="dk1"/>
              </a:buClr>
              <a:buSzPts val="1200"/>
              <a:buChar char="●"/>
            </a:pPr>
            <a:r>
              <a:rPr lang="de-DE" sz="2400" i="1" dirty="0">
                <a:latin typeface="Ink Free" panose="03080402000500000000" pitchFamily="66" charset="0"/>
              </a:rPr>
              <a:t>Ich habe Kollegen, die den Begriff                         „Möwen-Management“              nicht kannten: reinflattern, rumschreien, auf alles </a:t>
            </a:r>
            <a:r>
              <a:rPr lang="de-DE" sz="2400" i="1" dirty="0" err="1">
                <a:latin typeface="Ink Free" panose="03080402000500000000" pitchFamily="66" charset="0"/>
              </a:rPr>
              <a:t>sche</a:t>
            </a:r>
            <a:r>
              <a:rPr lang="de-DE" sz="2400" i="1" dirty="0">
                <a:latin typeface="Ink Free" panose="03080402000500000000" pitchFamily="66" charset="0"/>
              </a:rPr>
              <a:t>… und wieder rausflattern</a:t>
            </a:r>
            <a:endParaRPr lang="en" sz="2400" i="1" dirty="0">
              <a:latin typeface="Ink Free" panose="03080402000500000000" pitchFamily="66" charset="0"/>
            </a:endParaRPr>
          </a:p>
        </p:txBody>
      </p:sp>
      <p:sp>
        <p:nvSpPr>
          <p:cNvPr id="457" name="Google Shape;457;p34"/>
          <p:cNvSpPr/>
          <p:nvPr/>
        </p:nvSpPr>
        <p:spPr>
          <a:xfrm rot="3354642">
            <a:off x="4074941" y="-41140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Bildplatzhalter 2" descr="Kostenloses Foto zum Thema: federn, gefieder, möwe"/>
          <p:cNvPicPr>
            <a:picLocks noGrp="1" noChangeAspect="1"/>
          </p:cNvPicPr>
          <p:nvPr>
            <p:ph type="pic" idx="2"/>
          </p:nvPr>
        </p:nvPicPr>
        <p:blipFill>
          <a:blip r:embed="rId3">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387730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E67E250-33F4-562B-E619-1CA1EA4511DA}"/>
              </a:ext>
            </a:extLst>
          </p:cNvPr>
          <p:cNvSpPr/>
          <p:nvPr/>
        </p:nvSpPr>
        <p:spPr>
          <a:xfrm>
            <a:off x="4795023" y="1448565"/>
            <a:ext cx="3334215" cy="31082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346" name="Rectangle 2"/>
          <p:cNvSpPr>
            <a:spLocks noGrp="1" noChangeArrowheads="1"/>
          </p:cNvSpPr>
          <p:nvPr>
            <p:ph type="title"/>
          </p:nvPr>
        </p:nvSpPr>
        <p:spPr>
          <a:xfrm>
            <a:off x="720000" y="162264"/>
            <a:ext cx="7704000" cy="572700"/>
          </a:xfrm>
        </p:spPr>
        <p:txBody>
          <a:bodyPr/>
          <a:lstStyle/>
          <a:p>
            <a:r>
              <a:rPr lang="de-DE" altLang="de-DE"/>
              <a:t>Kriterien guter Rede</a:t>
            </a:r>
          </a:p>
        </p:txBody>
      </p:sp>
      <p:sp>
        <p:nvSpPr>
          <p:cNvPr id="57347" name="Rectangle 3"/>
          <p:cNvSpPr>
            <a:spLocks noGrp="1" noChangeArrowheads="1"/>
          </p:cNvSpPr>
          <p:nvPr>
            <p:ph type="body" idx="4294967295"/>
          </p:nvPr>
        </p:nvSpPr>
        <p:spPr>
          <a:xfrm>
            <a:off x="705575" y="1448565"/>
            <a:ext cx="7718425" cy="3416300"/>
          </a:xfrm>
        </p:spPr>
        <p:txBody>
          <a:bodyPr/>
          <a:lstStyle/>
          <a:p>
            <a:r>
              <a:rPr lang="de-DE" altLang="de-DE" sz="2000" dirty="0"/>
              <a:t>Sanftheit		15:1</a:t>
            </a:r>
          </a:p>
          <a:p>
            <a:r>
              <a:rPr lang="de-DE" altLang="de-DE" sz="2000" dirty="0"/>
              <a:t>Kein Selbstruhm	27: 1+2</a:t>
            </a:r>
          </a:p>
          <a:p>
            <a:r>
              <a:rPr lang="de-DE" altLang="de-DE" sz="2000" dirty="0"/>
              <a:t>Zurückhaltung	17: 27</a:t>
            </a:r>
          </a:p>
          <a:p>
            <a:r>
              <a:rPr lang="de-DE" altLang="de-DE" sz="2000" dirty="0"/>
              <a:t>Kein Klatsch	      	10:12</a:t>
            </a:r>
          </a:p>
          <a:p>
            <a:r>
              <a:rPr lang="de-DE" altLang="de-DE" sz="2000" dirty="0"/>
              <a:t>Befähigung		15: 23</a:t>
            </a:r>
          </a:p>
          <a:p>
            <a:r>
              <a:rPr lang="de-DE" altLang="de-DE" sz="2000" dirty="0"/>
              <a:t>Mit Überlegung	15: 28 </a:t>
            </a:r>
          </a:p>
          <a:p>
            <a:r>
              <a:rPr lang="de-DE" altLang="de-DE" sz="2000" dirty="0"/>
              <a:t>In Wahrheit		16:13</a:t>
            </a:r>
          </a:p>
        </p:txBody>
      </p:sp>
      <p:sp>
        <p:nvSpPr>
          <p:cNvPr id="2" name="Textfeld 1">
            <a:extLst>
              <a:ext uri="{FF2B5EF4-FFF2-40B4-BE49-F238E27FC236}">
                <a16:creationId xmlns:a16="http://schemas.microsoft.com/office/drawing/2014/main" id="{C434DBED-1572-954B-94F2-CC36DE4B2B64}"/>
              </a:ext>
            </a:extLst>
          </p:cNvPr>
          <p:cNvSpPr txBox="1"/>
          <p:nvPr/>
        </p:nvSpPr>
        <p:spPr>
          <a:xfrm>
            <a:off x="5341432" y="1863904"/>
            <a:ext cx="2241396" cy="2277547"/>
          </a:xfrm>
          <a:prstGeom prst="rect">
            <a:avLst/>
          </a:prstGeom>
          <a:noFill/>
          <a:ln>
            <a:noFill/>
          </a:ln>
        </p:spPr>
        <p:txBody>
          <a:bodyPr wrap="square" rtlCol="0">
            <a:spAutoFit/>
          </a:bodyPr>
          <a:lstStyle/>
          <a:p>
            <a:pPr algn="ctr"/>
            <a:r>
              <a:rPr lang="de-DE" sz="1600" i="1" dirty="0"/>
              <a:t>„Verzichtet auf schlechtes Gerede, sondern was ihr redet, soll für andere </a:t>
            </a:r>
            <a:r>
              <a:rPr lang="de-DE" sz="1600" i="1" u="sng" dirty="0"/>
              <a:t>gut und aufbauend sein</a:t>
            </a:r>
            <a:r>
              <a:rPr lang="de-DE" sz="1600" i="1" dirty="0"/>
              <a:t>, damit sie im Glauben </a:t>
            </a:r>
            <a:r>
              <a:rPr lang="de-DE" sz="1600" i="1" u="sng" dirty="0"/>
              <a:t>ermutigt</a:t>
            </a:r>
            <a:r>
              <a:rPr lang="de-DE" sz="1600" i="1" dirty="0"/>
              <a:t> werden.“</a:t>
            </a:r>
          </a:p>
          <a:p>
            <a:pPr algn="ctr"/>
            <a:r>
              <a:rPr lang="de-DE" sz="1600" dirty="0" err="1"/>
              <a:t>Eph</a:t>
            </a:r>
            <a:r>
              <a:rPr lang="de-DE" sz="1600" dirty="0"/>
              <a:t> 4:29	</a:t>
            </a:r>
          </a:p>
          <a:p>
            <a:endParaRPr lang="de-DE" dirty="0"/>
          </a:p>
        </p:txBody>
      </p:sp>
    </p:spTree>
    <p:extLst>
      <p:ext uri="{BB962C8B-B14F-4D97-AF65-F5344CB8AC3E}">
        <p14:creationId xmlns:p14="http://schemas.microsoft.com/office/powerpoint/2010/main" val="84398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44697" y="779322"/>
            <a:ext cx="7704000" cy="572700"/>
          </a:xfrm>
        </p:spPr>
        <p:txBody>
          <a:bodyPr/>
          <a:lstStyle/>
          <a:p>
            <a:r>
              <a:rPr lang="de-DE" altLang="de-DE" dirty="0"/>
              <a:t>Die Quelle guter Rede</a:t>
            </a:r>
          </a:p>
        </p:txBody>
      </p:sp>
      <p:sp>
        <p:nvSpPr>
          <p:cNvPr id="58371" name="Rectangle 3"/>
          <p:cNvSpPr>
            <a:spLocks noGrp="1" noChangeArrowheads="1"/>
          </p:cNvSpPr>
          <p:nvPr>
            <p:ph type="body" idx="4294967295"/>
          </p:nvPr>
        </p:nvSpPr>
        <p:spPr>
          <a:xfrm>
            <a:off x="953729" y="1840784"/>
            <a:ext cx="7718425" cy="3416300"/>
          </a:xfrm>
        </p:spPr>
        <p:txBody>
          <a:bodyPr/>
          <a:lstStyle/>
          <a:p>
            <a:r>
              <a:rPr lang="de-DE" altLang="de-DE" sz="2800" dirty="0"/>
              <a:t>Ein gutes Herz			16:23 /4 : 23</a:t>
            </a:r>
          </a:p>
          <a:p>
            <a:r>
              <a:rPr lang="de-DE" altLang="de-DE" sz="2800" dirty="0"/>
              <a:t>Gute Freunde			13:20</a:t>
            </a:r>
          </a:p>
          <a:p>
            <a:r>
              <a:rPr lang="de-DE" altLang="de-DE" sz="2800" dirty="0"/>
              <a:t>Gute Lehre			22:17 ff</a:t>
            </a:r>
          </a:p>
          <a:p>
            <a:r>
              <a:rPr lang="de-DE" altLang="de-DE" sz="2800" dirty="0"/>
              <a:t>Gebet				16:1-3</a:t>
            </a:r>
          </a:p>
        </p:txBody>
      </p:sp>
    </p:spTree>
    <p:extLst>
      <p:ext uri="{BB962C8B-B14F-4D97-AF65-F5344CB8AC3E}">
        <p14:creationId xmlns:p14="http://schemas.microsoft.com/office/powerpoint/2010/main" val="42761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7045" y="435193"/>
            <a:ext cx="7704000" cy="572700"/>
          </a:xfrm>
        </p:spPr>
        <p:txBody>
          <a:bodyPr/>
          <a:lstStyle/>
          <a:p>
            <a:r>
              <a:rPr lang="de-DE" altLang="de-DE" sz="3000" dirty="0"/>
              <a:t>Tipps zur besseren Verständigung</a:t>
            </a:r>
          </a:p>
        </p:txBody>
      </p:sp>
      <p:sp>
        <p:nvSpPr>
          <p:cNvPr id="59395" name="Rectangle 3"/>
          <p:cNvSpPr>
            <a:spLocks noGrp="1" noChangeArrowheads="1"/>
          </p:cNvSpPr>
          <p:nvPr>
            <p:ph type="body" idx="4294967295"/>
          </p:nvPr>
        </p:nvSpPr>
        <p:spPr>
          <a:xfrm>
            <a:off x="1314063" y="1534784"/>
            <a:ext cx="7718425" cy="3416300"/>
          </a:xfrm>
        </p:spPr>
        <p:txBody>
          <a:bodyPr/>
          <a:lstStyle/>
          <a:p>
            <a:pPr>
              <a:lnSpc>
                <a:spcPct val="80000"/>
              </a:lnSpc>
            </a:pPr>
            <a:r>
              <a:rPr lang="de-DE" altLang="de-DE" sz="2100" dirty="0"/>
              <a:t>Suche nach freundlichen Worten</a:t>
            </a:r>
          </a:p>
          <a:p>
            <a:pPr>
              <a:lnSpc>
                <a:spcPct val="80000"/>
              </a:lnSpc>
            </a:pPr>
            <a:r>
              <a:rPr lang="de-DE" altLang="de-DE" sz="2100" dirty="0"/>
              <a:t>„Was gibt es hier GUTES zu sagen?“ positiver Blick</a:t>
            </a:r>
          </a:p>
          <a:p>
            <a:pPr>
              <a:lnSpc>
                <a:spcPct val="80000"/>
              </a:lnSpc>
            </a:pPr>
            <a:r>
              <a:rPr lang="de-DE" altLang="de-DE" sz="2100" dirty="0"/>
              <a:t>Übertreibe nicht- bleibe bei der Wahrheit</a:t>
            </a:r>
          </a:p>
          <a:p>
            <a:pPr>
              <a:lnSpc>
                <a:spcPct val="80000"/>
              </a:lnSpc>
            </a:pPr>
            <a:r>
              <a:rPr lang="de-DE" altLang="de-DE" sz="2100" dirty="0"/>
              <a:t>Vermeide allg. Aussagen „Man sagt...“</a:t>
            </a:r>
          </a:p>
          <a:p>
            <a:pPr>
              <a:lnSpc>
                <a:spcPct val="80000"/>
              </a:lnSpc>
            </a:pPr>
            <a:r>
              <a:rPr lang="de-DE" altLang="de-DE" sz="2100" dirty="0"/>
              <a:t>Lerne richtig ZUHÖREN</a:t>
            </a:r>
          </a:p>
          <a:p>
            <a:pPr>
              <a:lnSpc>
                <a:spcPct val="80000"/>
              </a:lnSpc>
            </a:pPr>
            <a:r>
              <a:rPr lang="de-DE" altLang="de-DE" sz="2100" dirty="0"/>
              <a:t>Sprich aufrichtig- ohne Beschuldigung</a:t>
            </a:r>
          </a:p>
          <a:p>
            <a:pPr>
              <a:lnSpc>
                <a:spcPct val="80000"/>
              </a:lnSpc>
            </a:pPr>
            <a:r>
              <a:rPr lang="de-DE" altLang="de-DE" sz="2100" dirty="0"/>
              <a:t>Frage nach, um genauer zu verstehen</a:t>
            </a:r>
          </a:p>
          <a:p>
            <a:pPr>
              <a:lnSpc>
                <a:spcPct val="80000"/>
              </a:lnSpc>
            </a:pPr>
            <a:r>
              <a:rPr lang="de-DE" altLang="de-DE" sz="2100" dirty="0"/>
              <a:t>Lass dich nicht vom Bösen überwinden</a:t>
            </a:r>
          </a:p>
          <a:p>
            <a:pPr>
              <a:lnSpc>
                <a:spcPct val="80000"/>
              </a:lnSpc>
            </a:pPr>
            <a:r>
              <a:rPr lang="de-DE" altLang="de-DE" sz="2100" dirty="0"/>
              <a:t>Stehe zu deinem eigenen Versagen</a:t>
            </a:r>
          </a:p>
        </p:txBody>
      </p:sp>
    </p:spTree>
    <p:extLst>
      <p:ext uri="{BB962C8B-B14F-4D97-AF65-F5344CB8AC3E}">
        <p14:creationId xmlns:p14="http://schemas.microsoft.com/office/powerpoint/2010/main" val="183954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4"/>
          <p:cNvSpPr txBox="1">
            <a:spLocks noGrp="1"/>
          </p:cNvSpPr>
          <p:nvPr>
            <p:ph type="title"/>
          </p:nvPr>
        </p:nvSpPr>
        <p:spPr>
          <a:xfrm>
            <a:off x="713225" y="824601"/>
            <a:ext cx="4766087" cy="6396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Und noch ein Spruch</a:t>
            </a:r>
            <a:endParaRPr dirty="0"/>
          </a:p>
        </p:txBody>
      </p:sp>
      <p:sp>
        <p:nvSpPr>
          <p:cNvPr id="455" name="Google Shape;455;p34"/>
          <p:cNvSpPr txBox="1">
            <a:spLocks noGrp="1"/>
          </p:cNvSpPr>
          <p:nvPr>
            <p:ph type="subTitle" idx="1"/>
          </p:nvPr>
        </p:nvSpPr>
        <p:spPr>
          <a:xfrm>
            <a:off x="814690" y="1892148"/>
            <a:ext cx="4294800" cy="26745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de-DE" sz="2400" i="1" dirty="0">
                <a:latin typeface="Ink Free" panose="03080402000500000000" pitchFamily="66" charset="0"/>
              </a:rPr>
              <a:t>I</a:t>
            </a:r>
            <a:r>
              <a:rPr lang="en" sz="2400" i="1" dirty="0">
                <a:latin typeface="Ink Free" panose="03080402000500000000" pitchFamily="66" charset="0"/>
              </a:rPr>
              <a:t>n einer Welt, in der alle perfekt sein wollen, beeindruckt nichts mehr, als ein M</a:t>
            </a:r>
            <a:r>
              <a:rPr lang="de-DE" sz="2400" i="1" dirty="0">
                <a:latin typeface="Ink Free" panose="03080402000500000000" pitchFamily="66" charset="0"/>
              </a:rPr>
              <a:t>e</a:t>
            </a:r>
            <a:r>
              <a:rPr lang="en" sz="2400" i="1" dirty="0">
                <a:latin typeface="Ink Free" panose="03080402000500000000" pitchFamily="66" charset="0"/>
              </a:rPr>
              <a:t>nsch, der aufsteht und sagt:                                “ Tut mir leid, mein Fehler!”</a:t>
            </a:r>
          </a:p>
        </p:txBody>
      </p:sp>
      <p:sp>
        <p:nvSpPr>
          <p:cNvPr id="457" name="Google Shape;457;p34"/>
          <p:cNvSpPr/>
          <p:nvPr/>
        </p:nvSpPr>
        <p:spPr>
          <a:xfrm rot="3354642">
            <a:off x="4074941" y="-41140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Bildplatzhalter 3" descr="How To Accept an Apology at Work — The People Equation"/>
          <p:cNvPicPr>
            <a:picLocks noGrp="1" noChangeAspect="1"/>
          </p:cNvPicPr>
          <p:nvPr>
            <p:ph type="pic" idx="2"/>
          </p:nvPr>
        </p:nvPicPr>
        <p:blipFill>
          <a:blip r:embed="rId3">
            <a:extLst>
              <a:ext uri="{28A0092B-C50C-407E-A947-70E740481C1C}">
                <a14:useLocalDpi xmlns:a14="http://schemas.microsoft.com/office/drawing/2010/main" val="0"/>
              </a:ext>
            </a:extLst>
          </a:blip>
          <a:srcRect l="16667" r="16667"/>
          <a:stretch>
            <a:fillRect/>
          </a:stretch>
        </p:blipFill>
        <p:spPr>
          <a:xfrm>
            <a:off x="5721443" y="1315253"/>
            <a:ext cx="3063600" cy="3063600"/>
          </a:xfrm>
        </p:spPr>
      </p:pic>
    </p:spTree>
    <p:extLst>
      <p:ext uri="{BB962C8B-B14F-4D97-AF65-F5344CB8AC3E}">
        <p14:creationId xmlns:p14="http://schemas.microsoft.com/office/powerpoint/2010/main" val="277999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034" y="1082482"/>
            <a:ext cx="7704000" cy="572700"/>
          </a:xfrm>
        </p:spPr>
        <p:txBody>
          <a:bodyPr/>
          <a:lstStyle/>
          <a:p>
            <a:r>
              <a:rPr lang="de-DE" dirty="0"/>
              <a:t>Ermutigung als Lebensstil</a:t>
            </a:r>
          </a:p>
        </p:txBody>
      </p:sp>
      <p:sp>
        <p:nvSpPr>
          <p:cNvPr id="3" name="Inhaltsplatzhalter 2"/>
          <p:cNvSpPr>
            <a:spLocks noGrp="1"/>
          </p:cNvSpPr>
          <p:nvPr>
            <p:ph idx="4294967295"/>
          </p:nvPr>
        </p:nvSpPr>
        <p:spPr>
          <a:xfrm>
            <a:off x="312234" y="2147114"/>
            <a:ext cx="7886700" cy="3262312"/>
          </a:xfrm>
        </p:spPr>
        <p:txBody>
          <a:bodyPr/>
          <a:lstStyle/>
          <a:p>
            <a:pPr algn="ctr"/>
            <a:r>
              <a:rPr lang="de-DE" sz="2400" dirty="0"/>
              <a:t>Das einzige, was das natürliche Wachstumspotential im Menschen zur Entwicklung bringen kann, ist Ermutigung. Ermutigung macht den Schwachen stärker, den Kranken gesünder, den Zweifelnden sicherer, den Ängstlichen mutiger….“</a:t>
            </a:r>
          </a:p>
          <a:p>
            <a:pPr algn="ctr"/>
            <a:r>
              <a:rPr lang="de-DE" sz="2400" dirty="0"/>
              <a:t>(Theo </a:t>
            </a:r>
            <a:r>
              <a:rPr lang="de-DE" sz="2400" dirty="0" err="1"/>
              <a:t>Schoenaker</a:t>
            </a:r>
            <a:r>
              <a:rPr lang="de-DE" sz="2400" dirty="0"/>
              <a:t>, Psychologe)</a:t>
            </a:r>
          </a:p>
          <a:p>
            <a:pPr algn="ctr"/>
            <a:endParaRPr lang="de-DE" dirty="0"/>
          </a:p>
        </p:txBody>
      </p:sp>
    </p:spTree>
    <p:extLst>
      <p:ext uri="{BB962C8B-B14F-4D97-AF65-F5344CB8AC3E}">
        <p14:creationId xmlns:p14="http://schemas.microsoft.com/office/powerpoint/2010/main" val="1456386644"/>
      </p:ext>
    </p:extLst>
  </p:cSld>
  <p:clrMapOvr>
    <a:masterClrMapping/>
  </p:clrMapOvr>
</p:sld>
</file>

<file path=ppt/theme/theme1.xml><?xml version="1.0" encoding="utf-8"?>
<a:theme xmlns:a="http://schemas.openxmlformats.org/drawingml/2006/main" name="Warm Palette Portfolio by Slidesgo">
  <a:themeElements>
    <a:clrScheme name="Simple Light">
      <a:dk1>
        <a:srgbClr val="434342"/>
      </a:dk1>
      <a:lt1>
        <a:srgbClr val="FAF1E5"/>
      </a:lt1>
      <a:dk2>
        <a:srgbClr val="EBC0AD"/>
      </a:dk2>
      <a:lt2>
        <a:srgbClr val="D7E4DA"/>
      </a:lt2>
      <a:accent1>
        <a:srgbClr val="F1CDAA"/>
      </a:accent1>
      <a:accent2>
        <a:srgbClr val="E5C5AE"/>
      </a:accent2>
      <a:accent3>
        <a:srgbClr val="FDE5CE"/>
      </a:accent3>
      <a:accent4>
        <a:srgbClr val="AC8F79"/>
      </a:accent4>
      <a:accent5>
        <a:srgbClr val="FFFFFF"/>
      </a:accent5>
      <a:accent6>
        <a:srgbClr val="FFFFFF"/>
      </a:accent6>
      <a:hlink>
        <a:srgbClr val="434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0DC958CBE3AE6419CB7DA23AE614FAF" ma:contentTypeVersion="10" ma:contentTypeDescription="Ein neues Dokument erstellen." ma:contentTypeScope="" ma:versionID="574375b947e4049ad6efd78731d5012e">
  <xsd:schema xmlns:xsd="http://www.w3.org/2001/XMLSchema" xmlns:xs="http://www.w3.org/2001/XMLSchema" xmlns:p="http://schemas.microsoft.com/office/2006/metadata/properties" xmlns:ns3="12f4f101-629e-4fd8-8a82-f38e48abd40a" xmlns:ns4="8910948f-477d-4e94-a921-567c2e523424" targetNamespace="http://schemas.microsoft.com/office/2006/metadata/properties" ma:root="true" ma:fieldsID="5a75368555deae51331302a09d5df7aa" ns3:_="" ns4:_="">
    <xsd:import namespace="12f4f101-629e-4fd8-8a82-f38e48abd40a"/>
    <xsd:import namespace="8910948f-477d-4e94-a921-567c2e52342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4f101-629e-4fd8-8a82-f38e48abd4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10948f-477d-4e94-a921-567c2e523424"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EE8C67-80D2-491C-9A2C-599DA4AF3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4f101-629e-4fd8-8a82-f38e48abd40a"/>
    <ds:schemaRef ds:uri="8910948f-477d-4e94-a921-567c2e5234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E22AB6-8CBC-4378-B96B-E89E358E9088}">
  <ds:schemaRefs>
    <ds:schemaRef ds:uri="http://schemas.microsoft.com/sharepoint/v3/contenttype/forms"/>
  </ds:schemaRefs>
</ds:datastoreItem>
</file>

<file path=customXml/itemProps3.xml><?xml version="1.0" encoding="utf-8"?>
<ds:datastoreItem xmlns:ds="http://schemas.openxmlformats.org/officeDocument/2006/customXml" ds:itemID="{5A31391A-E7E7-436E-9BEE-0A9622F9D3B4}">
  <ds:schemaRefs>
    <ds:schemaRef ds:uri="http://schemas.microsoft.com/office/2006/documentManagement/types"/>
    <ds:schemaRef ds:uri="http://www.w3.org/XML/1998/namespace"/>
    <ds:schemaRef ds:uri="http://schemas.microsoft.com/office/infopath/2007/PartnerControls"/>
    <ds:schemaRef ds:uri="8910948f-477d-4e94-a921-567c2e523424"/>
    <ds:schemaRef ds:uri="http://purl.org/dc/elements/1.1/"/>
    <ds:schemaRef ds:uri="http://schemas.openxmlformats.org/package/2006/metadata/core-properties"/>
    <ds:schemaRef ds:uri="12f4f101-629e-4fd8-8a82-f38e48abd40a"/>
    <ds:schemaRef ds:uri="http://purl.org/dc/dcmityp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3062</Words>
  <Application>Microsoft Macintosh PowerPoint</Application>
  <PresentationFormat>Bildschirmpräsentation (16:9)</PresentationFormat>
  <Paragraphs>299</Paragraphs>
  <Slides>25</Slides>
  <Notes>25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25</vt:i4>
      </vt:variant>
    </vt:vector>
  </HeadingPairs>
  <TitlesOfParts>
    <vt:vector size="33" baseType="lpstr">
      <vt:lpstr>Arial</vt:lpstr>
      <vt:lpstr>Bebas Neue</vt:lpstr>
      <vt:lpstr>Didact Gothic</vt:lpstr>
      <vt:lpstr>Helvetica Neue</vt:lpstr>
      <vt:lpstr>Ink Free</vt:lpstr>
      <vt:lpstr>Nunito Light</vt:lpstr>
      <vt:lpstr>Sofia Sans Condensed</vt:lpstr>
      <vt:lpstr>Warm Palette Portfolio by Slidesgo</vt:lpstr>
      <vt:lpstr>Mit Weisheit mein Reden gestalten</vt:lpstr>
      <vt:lpstr>Vom Reden</vt:lpstr>
      <vt:lpstr>Rechtes und falsches Reden</vt:lpstr>
      <vt:lpstr>Und noch ein Spruch</vt:lpstr>
      <vt:lpstr>Kriterien guter Rede</vt:lpstr>
      <vt:lpstr>Die Quelle guter Rede</vt:lpstr>
      <vt:lpstr>Tipps zur besseren Verständigung</vt:lpstr>
      <vt:lpstr>Und noch ein Spruch</vt:lpstr>
      <vt:lpstr>Ermutigung als Lebensstil</vt:lpstr>
      <vt:lpstr>Ermutigung als Lebensstil</vt:lpstr>
      <vt:lpstr>Wie kann Ermutigung geschehen?</vt:lpstr>
      <vt:lpstr>„Der Klügere gibt nach…“ </vt:lpstr>
      <vt:lpstr>Die Grundregeln des Gesprächs:</vt:lpstr>
      <vt:lpstr>5 (Über)-Lebenstipps</vt:lpstr>
      <vt:lpstr>Mit Weisheit Herausforderungen meistern</vt:lpstr>
      <vt:lpstr>Resilienz – Immunsystem der Seele </vt:lpstr>
      <vt:lpstr>H.-J. Eckstein zu Röm 5 </vt:lpstr>
      <vt:lpstr>Widerstandsfähigkeit entwickeln </vt:lpstr>
      <vt:lpstr>Verschiedene Krisen </vt:lpstr>
      <vt:lpstr>Gottes Handeln an Elia- in der Krise </vt:lpstr>
      <vt:lpstr>Die 7 Säulen der Resilienz</vt:lpstr>
      <vt:lpstr>Unsere Bedürfnisse</vt:lpstr>
      <vt:lpstr>Merkmale gereifter Menschen </vt:lpstr>
      <vt:lpstr>Gottes Zusagen</vt:lpstr>
      <vt:lpstr>Merkmale gereifter Menschen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Palette Portfolio</dc:title>
  <dc:creator>Detlef Gerhard</dc:creator>
  <cp:lastModifiedBy>Detlef Gerhard</cp:lastModifiedBy>
  <cp:revision>208</cp:revision>
  <cp:lastPrinted>2026-02-26T09:24:35Z</cp:lastPrinted>
  <dcterms:modified xsi:type="dcterms:W3CDTF">2026-02-26T09:45:48Z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0x01010010DC958CBE3AE6419CB7DA23AE614FAF</vt:lpwstr>
  </property>
</Properties>
</file>