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17"/>
  </p:notesMasterIdLst>
  <p:sldIdLst>
    <p:sldId id="468" r:id="rId2"/>
    <p:sldId id="445" r:id="rId3"/>
    <p:sldId id="342" r:id="rId4"/>
    <p:sldId id="439" r:id="rId5"/>
    <p:sldId id="440" r:id="rId6"/>
    <p:sldId id="441" r:id="rId7"/>
    <p:sldId id="442" r:id="rId8"/>
    <p:sldId id="444" r:id="rId9"/>
    <p:sldId id="443" r:id="rId10"/>
    <p:sldId id="447" r:id="rId11"/>
    <p:sldId id="448" r:id="rId12"/>
    <p:sldId id="449" r:id="rId13"/>
    <p:sldId id="301" r:id="rId14"/>
    <p:sldId id="303" r:id="rId15"/>
    <p:sldId id="30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CC50AD-DDB7-1341-B6DB-051CFCFE0A9C}" v="12" dt="2026-02-16T13:34:26.80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175"/>
  </p:normalViewPr>
  <p:slideViewPr>
    <p:cSldViewPr snapToGrid="0">
      <p:cViewPr varScale="1">
        <p:scale>
          <a:sx n="63" d="100"/>
          <a:sy n="63" d="100"/>
        </p:scale>
        <p:origin x="12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C2452-4FB7-43FD-8DF1-88532225E77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851A96-E322-433F-9911-21BFF82F877C}">
      <dgm:prSet/>
      <dgm:spPr/>
      <dgm:t>
        <a:bodyPr/>
        <a:lstStyle/>
        <a:p>
          <a:pPr>
            <a:lnSpc>
              <a:spcPct val="100000"/>
            </a:lnSpc>
          </a:pPr>
          <a:r>
            <a:rPr lang="de-DE"/>
            <a:t>Viel Kopfwissen – wenig Herzensveränderung</a:t>
          </a:r>
          <a:endParaRPr lang="en-US"/>
        </a:p>
      </dgm:t>
    </dgm:pt>
    <dgm:pt modelId="{C778F217-F468-4BA3-B4BD-6665AB8FD0F0}" type="parTrans" cxnId="{E4BFD224-1EB7-460E-ACC1-7A85BF5FDF38}">
      <dgm:prSet/>
      <dgm:spPr/>
      <dgm:t>
        <a:bodyPr/>
        <a:lstStyle/>
        <a:p>
          <a:endParaRPr lang="en-US"/>
        </a:p>
      </dgm:t>
    </dgm:pt>
    <dgm:pt modelId="{9922FCBD-7FF7-4A25-9B1F-6FDD6DA51A86}" type="sibTrans" cxnId="{E4BFD224-1EB7-460E-ACC1-7A85BF5FDF38}">
      <dgm:prSet/>
      <dgm:spPr/>
      <dgm:t>
        <a:bodyPr/>
        <a:lstStyle/>
        <a:p>
          <a:endParaRPr lang="en-US"/>
        </a:p>
      </dgm:t>
    </dgm:pt>
    <dgm:pt modelId="{EF3F5329-EEC0-4ACA-9E0F-9DB1F1297798}">
      <dgm:prSet/>
      <dgm:spPr/>
      <dgm:t>
        <a:bodyPr/>
        <a:lstStyle/>
        <a:p>
          <a:pPr>
            <a:lnSpc>
              <a:spcPct val="100000"/>
            </a:lnSpc>
          </a:pPr>
          <a:r>
            <a:rPr lang="de-DE"/>
            <a:t>Keine Ausgewogenheit in Lehre und Leben</a:t>
          </a:r>
          <a:endParaRPr lang="en-US"/>
        </a:p>
      </dgm:t>
    </dgm:pt>
    <dgm:pt modelId="{93B1896C-F39E-45B8-A971-C0CFD7A98B66}" type="parTrans" cxnId="{D16873C3-7FD4-421A-AA4C-01AC1CB0DEB2}">
      <dgm:prSet/>
      <dgm:spPr/>
      <dgm:t>
        <a:bodyPr/>
        <a:lstStyle/>
        <a:p>
          <a:endParaRPr lang="en-US"/>
        </a:p>
      </dgm:t>
    </dgm:pt>
    <dgm:pt modelId="{48FF30D6-DD6E-4CD7-A484-32D3EA0CF04B}" type="sibTrans" cxnId="{D16873C3-7FD4-421A-AA4C-01AC1CB0DEB2}">
      <dgm:prSet/>
      <dgm:spPr/>
      <dgm:t>
        <a:bodyPr/>
        <a:lstStyle/>
        <a:p>
          <a:endParaRPr lang="en-US"/>
        </a:p>
      </dgm:t>
    </dgm:pt>
    <dgm:pt modelId="{06DAC530-2A43-4459-AC96-4D88B7ADD8A6}">
      <dgm:prSet/>
      <dgm:spPr/>
      <dgm:t>
        <a:bodyPr/>
        <a:lstStyle/>
        <a:p>
          <a:pPr>
            <a:lnSpc>
              <a:spcPct val="100000"/>
            </a:lnSpc>
          </a:pPr>
          <a:r>
            <a:rPr lang="de-DE"/>
            <a:t>Zu viel Vertrauen in Programme – zu wenig Gegenwart Gottes</a:t>
          </a:r>
          <a:endParaRPr lang="en-US"/>
        </a:p>
      </dgm:t>
    </dgm:pt>
    <dgm:pt modelId="{F31A492B-FDF6-406E-B126-3FF80BC5171E}" type="parTrans" cxnId="{05795665-9E95-4701-B859-A97D5083F092}">
      <dgm:prSet/>
      <dgm:spPr/>
      <dgm:t>
        <a:bodyPr/>
        <a:lstStyle/>
        <a:p>
          <a:endParaRPr lang="en-US"/>
        </a:p>
      </dgm:t>
    </dgm:pt>
    <dgm:pt modelId="{49490F03-5F2F-47B0-B085-8E12923721C6}" type="sibTrans" cxnId="{05795665-9E95-4701-B859-A97D5083F092}">
      <dgm:prSet/>
      <dgm:spPr/>
      <dgm:t>
        <a:bodyPr/>
        <a:lstStyle/>
        <a:p>
          <a:endParaRPr lang="en-US"/>
        </a:p>
      </dgm:t>
    </dgm:pt>
    <dgm:pt modelId="{C0881A4D-4C31-4897-8E09-0B212A3B7A29}">
      <dgm:prSet/>
      <dgm:spPr/>
      <dgm:t>
        <a:bodyPr/>
        <a:lstStyle/>
        <a:p>
          <a:pPr>
            <a:lnSpc>
              <a:spcPct val="100000"/>
            </a:lnSpc>
          </a:pPr>
          <a:r>
            <a:rPr lang="de-DE"/>
            <a:t>Zu viel Duldung von Sünde – zu wenig Reaktion gegenüber dem Reden Gottes</a:t>
          </a:r>
          <a:endParaRPr lang="en-US"/>
        </a:p>
      </dgm:t>
    </dgm:pt>
    <dgm:pt modelId="{5DE3D613-000A-49C0-8DB2-3579644D2697}" type="parTrans" cxnId="{439C7E17-C4B4-46DC-B9C8-1A630F597542}">
      <dgm:prSet/>
      <dgm:spPr/>
      <dgm:t>
        <a:bodyPr/>
        <a:lstStyle/>
        <a:p>
          <a:endParaRPr lang="en-US"/>
        </a:p>
      </dgm:t>
    </dgm:pt>
    <dgm:pt modelId="{3AA4BA4F-8266-4AE5-99BC-FBDF7C17C539}" type="sibTrans" cxnId="{439C7E17-C4B4-46DC-B9C8-1A630F597542}">
      <dgm:prSet/>
      <dgm:spPr/>
      <dgm:t>
        <a:bodyPr/>
        <a:lstStyle/>
        <a:p>
          <a:endParaRPr lang="en-US"/>
        </a:p>
      </dgm:t>
    </dgm:pt>
    <dgm:pt modelId="{93EDBC2A-1D83-4FC9-8D8F-336434E92ACD}" type="pres">
      <dgm:prSet presAssocID="{0CBC2452-4FB7-43FD-8DF1-88532225E77D}" presName="root" presStyleCnt="0">
        <dgm:presLayoutVars>
          <dgm:dir/>
          <dgm:resizeHandles val="exact"/>
        </dgm:presLayoutVars>
      </dgm:prSet>
      <dgm:spPr/>
    </dgm:pt>
    <dgm:pt modelId="{5BDAB058-D5F7-4044-825F-5F2E2471C064}" type="pres">
      <dgm:prSet presAssocID="{1E851A96-E322-433F-9911-21BFF82F877C}" presName="compNode" presStyleCnt="0"/>
      <dgm:spPr/>
    </dgm:pt>
    <dgm:pt modelId="{F2EE1AE4-166B-4661-9D06-515BE3E864EC}" type="pres">
      <dgm:prSet presAssocID="{1E851A96-E322-433F-9911-21BFF82F877C}" presName="bgRect" presStyleLbl="bgShp" presStyleIdx="0" presStyleCnt="4"/>
      <dgm:spPr/>
    </dgm:pt>
    <dgm:pt modelId="{BB0AA4BC-A102-424E-BE33-D62E7C88581A}" type="pres">
      <dgm:prSet presAssocID="{1E851A96-E322-433F-9911-21BFF82F87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el Face Outline"/>
        </a:ext>
      </dgm:extLst>
    </dgm:pt>
    <dgm:pt modelId="{3957A777-D396-4BCC-B005-979BA7CF01E9}" type="pres">
      <dgm:prSet presAssocID="{1E851A96-E322-433F-9911-21BFF82F877C}" presName="spaceRect" presStyleCnt="0"/>
      <dgm:spPr/>
    </dgm:pt>
    <dgm:pt modelId="{99EEF153-E231-42B4-9E3A-B0F5398C305E}" type="pres">
      <dgm:prSet presAssocID="{1E851A96-E322-433F-9911-21BFF82F877C}" presName="parTx" presStyleLbl="revTx" presStyleIdx="0" presStyleCnt="4">
        <dgm:presLayoutVars>
          <dgm:chMax val="0"/>
          <dgm:chPref val="0"/>
        </dgm:presLayoutVars>
      </dgm:prSet>
      <dgm:spPr/>
    </dgm:pt>
    <dgm:pt modelId="{F7EA9408-78B8-43EA-BB15-8334C4BA1F3D}" type="pres">
      <dgm:prSet presAssocID="{9922FCBD-7FF7-4A25-9B1F-6FDD6DA51A86}" presName="sibTrans" presStyleCnt="0"/>
      <dgm:spPr/>
    </dgm:pt>
    <dgm:pt modelId="{7FF9A9C1-1F8E-467F-931F-2D02387926D6}" type="pres">
      <dgm:prSet presAssocID="{EF3F5329-EEC0-4ACA-9E0F-9DB1F1297798}" presName="compNode" presStyleCnt="0"/>
      <dgm:spPr/>
    </dgm:pt>
    <dgm:pt modelId="{D8554ABE-E523-4785-ADCB-B5DCEAE6F0D7}" type="pres">
      <dgm:prSet presAssocID="{EF3F5329-EEC0-4ACA-9E0F-9DB1F1297798}" presName="bgRect" presStyleLbl="bgShp" presStyleIdx="1" presStyleCnt="4"/>
      <dgm:spPr/>
    </dgm:pt>
    <dgm:pt modelId="{57FD4BA2-6388-4F04-9C13-8D490A38F912}" type="pres">
      <dgm:prSet presAssocID="{EF3F5329-EEC0-4ACA-9E0F-9DB1F12977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3664001B-E7DF-4650-B3EA-92B4A3D45D2A}" type="pres">
      <dgm:prSet presAssocID="{EF3F5329-EEC0-4ACA-9E0F-9DB1F1297798}" presName="spaceRect" presStyleCnt="0"/>
      <dgm:spPr/>
    </dgm:pt>
    <dgm:pt modelId="{FECE0D77-9BB9-4C73-8A2C-AA25A32E8258}" type="pres">
      <dgm:prSet presAssocID="{EF3F5329-EEC0-4ACA-9E0F-9DB1F1297798}" presName="parTx" presStyleLbl="revTx" presStyleIdx="1" presStyleCnt="4">
        <dgm:presLayoutVars>
          <dgm:chMax val="0"/>
          <dgm:chPref val="0"/>
        </dgm:presLayoutVars>
      </dgm:prSet>
      <dgm:spPr/>
    </dgm:pt>
    <dgm:pt modelId="{118C1796-E7E2-47DA-8AEC-BC90DA87F8C5}" type="pres">
      <dgm:prSet presAssocID="{48FF30D6-DD6E-4CD7-A484-32D3EA0CF04B}" presName="sibTrans" presStyleCnt="0"/>
      <dgm:spPr/>
    </dgm:pt>
    <dgm:pt modelId="{6FC236F6-C003-461F-9C25-435CB095851F}" type="pres">
      <dgm:prSet presAssocID="{06DAC530-2A43-4459-AC96-4D88B7ADD8A6}" presName="compNode" presStyleCnt="0"/>
      <dgm:spPr/>
    </dgm:pt>
    <dgm:pt modelId="{FBCD97A7-415E-4375-90D4-EBF9D05325C3}" type="pres">
      <dgm:prSet presAssocID="{06DAC530-2A43-4459-AC96-4D88B7ADD8A6}" presName="bgRect" presStyleLbl="bgShp" presStyleIdx="2" presStyleCnt="4"/>
      <dgm:spPr/>
    </dgm:pt>
    <dgm:pt modelId="{7C01B79F-D8FF-481A-ABF4-E69F1901C0AE}" type="pres">
      <dgm:prSet presAssocID="{06DAC530-2A43-4459-AC96-4D88B7ADD8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ve Letter"/>
        </a:ext>
      </dgm:extLst>
    </dgm:pt>
    <dgm:pt modelId="{D83D53E2-6718-4A99-9CCE-343133FA42EF}" type="pres">
      <dgm:prSet presAssocID="{06DAC530-2A43-4459-AC96-4D88B7ADD8A6}" presName="spaceRect" presStyleCnt="0"/>
      <dgm:spPr/>
    </dgm:pt>
    <dgm:pt modelId="{D0816850-24EB-4974-B348-EFB890210F27}" type="pres">
      <dgm:prSet presAssocID="{06DAC530-2A43-4459-AC96-4D88B7ADD8A6}" presName="parTx" presStyleLbl="revTx" presStyleIdx="2" presStyleCnt="4">
        <dgm:presLayoutVars>
          <dgm:chMax val="0"/>
          <dgm:chPref val="0"/>
        </dgm:presLayoutVars>
      </dgm:prSet>
      <dgm:spPr/>
    </dgm:pt>
    <dgm:pt modelId="{2B3B11AB-90E4-4799-93EC-C0A0464BA0F1}" type="pres">
      <dgm:prSet presAssocID="{49490F03-5F2F-47B0-B085-8E12923721C6}" presName="sibTrans" presStyleCnt="0"/>
      <dgm:spPr/>
    </dgm:pt>
    <dgm:pt modelId="{380AEE7E-87AC-4A68-9CEC-76E20A62F8AE}" type="pres">
      <dgm:prSet presAssocID="{C0881A4D-4C31-4897-8E09-0B212A3B7A29}" presName="compNode" presStyleCnt="0"/>
      <dgm:spPr/>
    </dgm:pt>
    <dgm:pt modelId="{EE9555F8-F146-46FF-AF89-EA42158F1990}" type="pres">
      <dgm:prSet presAssocID="{C0881A4D-4C31-4897-8E09-0B212A3B7A29}" presName="bgRect" presStyleLbl="bgShp" presStyleIdx="3" presStyleCnt="4"/>
      <dgm:spPr/>
    </dgm:pt>
    <dgm:pt modelId="{69E1CB6B-DAA9-43C2-8230-D241382FB46A}" type="pres">
      <dgm:prSet presAssocID="{C0881A4D-4C31-4897-8E09-0B212A3B7A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ragen"/>
        </a:ext>
      </dgm:extLst>
    </dgm:pt>
    <dgm:pt modelId="{F68E36B9-8887-4806-BE88-1848515EA998}" type="pres">
      <dgm:prSet presAssocID="{C0881A4D-4C31-4897-8E09-0B212A3B7A29}" presName="spaceRect" presStyleCnt="0"/>
      <dgm:spPr/>
    </dgm:pt>
    <dgm:pt modelId="{66414635-661E-44CF-B59C-1D2959F09D3E}" type="pres">
      <dgm:prSet presAssocID="{C0881A4D-4C31-4897-8E09-0B212A3B7A29}" presName="parTx" presStyleLbl="revTx" presStyleIdx="3" presStyleCnt="4">
        <dgm:presLayoutVars>
          <dgm:chMax val="0"/>
          <dgm:chPref val="0"/>
        </dgm:presLayoutVars>
      </dgm:prSet>
      <dgm:spPr/>
    </dgm:pt>
  </dgm:ptLst>
  <dgm:cxnLst>
    <dgm:cxn modelId="{BECAF316-4F07-468C-A85B-5E0C7833C056}" type="presOf" srcId="{EF3F5329-EEC0-4ACA-9E0F-9DB1F1297798}" destId="{FECE0D77-9BB9-4C73-8A2C-AA25A32E8258}" srcOrd="0" destOrd="0" presId="urn:microsoft.com/office/officeart/2018/2/layout/IconVerticalSolidList"/>
    <dgm:cxn modelId="{439C7E17-C4B4-46DC-B9C8-1A630F597542}" srcId="{0CBC2452-4FB7-43FD-8DF1-88532225E77D}" destId="{C0881A4D-4C31-4897-8E09-0B212A3B7A29}" srcOrd="3" destOrd="0" parTransId="{5DE3D613-000A-49C0-8DB2-3579644D2697}" sibTransId="{3AA4BA4F-8266-4AE5-99BC-FBDF7C17C539}"/>
    <dgm:cxn modelId="{E4BFD224-1EB7-460E-ACC1-7A85BF5FDF38}" srcId="{0CBC2452-4FB7-43FD-8DF1-88532225E77D}" destId="{1E851A96-E322-433F-9911-21BFF82F877C}" srcOrd="0" destOrd="0" parTransId="{C778F217-F468-4BA3-B4BD-6665AB8FD0F0}" sibTransId="{9922FCBD-7FF7-4A25-9B1F-6FDD6DA51A86}"/>
    <dgm:cxn modelId="{05795665-9E95-4701-B859-A97D5083F092}" srcId="{0CBC2452-4FB7-43FD-8DF1-88532225E77D}" destId="{06DAC530-2A43-4459-AC96-4D88B7ADD8A6}" srcOrd="2" destOrd="0" parTransId="{F31A492B-FDF6-406E-B126-3FF80BC5171E}" sibTransId="{49490F03-5F2F-47B0-B085-8E12923721C6}"/>
    <dgm:cxn modelId="{94181A58-65F0-4E05-9BD4-99D05E3CBE80}" type="presOf" srcId="{1E851A96-E322-433F-9911-21BFF82F877C}" destId="{99EEF153-E231-42B4-9E3A-B0F5398C305E}" srcOrd="0" destOrd="0" presId="urn:microsoft.com/office/officeart/2018/2/layout/IconVerticalSolidList"/>
    <dgm:cxn modelId="{7DBDFD80-E5DD-4F97-B2AF-DDD3303FD4EF}" type="presOf" srcId="{C0881A4D-4C31-4897-8E09-0B212A3B7A29}" destId="{66414635-661E-44CF-B59C-1D2959F09D3E}" srcOrd="0" destOrd="0" presId="urn:microsoft.com/office/officeart/2018/2/layout/IconVerticalSolidList"/>
    <dgm:cxn modelId="{6AFF8F84-DDAA-479C-8B22-1C859BCBD5C9}" type="presOf" srcId="{0CBC2452-4FB7-43FD-8DF1-88532225E77D}" destId="{93EDBC2A-1D83-4FC9-8D8F-336434E92ACD}" srcOrd="0" destOrd="0" presId="urn:microsoft.com/office/officeart/2018/2/layout/IconVerticalSolidList"/>
    <dgm:cxn modelId="{4358A2B5-6195-4AB3-B2B5-CFB37B263F96}" type="presOf" srcId="{06DAC530-2A43-4459-AC96-4D88B7ADD8A6}" destId="{D0816850-24EB-4974-B348-EFB890210F27}" srcOrd="0" destOrd="0" presId="urn:microsoft.com/office/officeart/2018/2/layout/IconVerticalSolidList"/>
    <dgm:cxn modelId="{D16873C3-7FD4-421A-AA4C-01AC1CB0DEB2}" srcId="{0CBC2452-4FB7-43FD-8DF1-88532225E77D}" destId="{EF3F5329-EEC0-4ACA-9E0F-9DB1F1297798}" srcOrd="1" destOrd="0" parTransId="{93B1896C-F39E-45B8-A971-C0CFD7A98B66}" sibTransId="{48FF30D6-DD6E-4CD7-A484-32D3EA0CF04B}"/>
    <dgm:cxn modelId="{A42069AA-D8AD-4FEA-915E-74205BB74B7C}" type="presParOf" srcId="{93EDBC2A-1D83-4FC9-8D8F-336434E92ACD}" destId="{5BDAB058-D5F7-4044-825F-5F2E2471C064}" srcOrd="0" destOrd="0" presId="urn:microsoft.com/office/officeart/2018/2/layout/IconVerticalSolidList"/>
    <dgm:cxn modelId="{F426861A-FF97-4AE7-A3E0-6337355A1B6E}" type="presParOf" srcId="{5BDAB058-D5F7-4044-825F-5F2E2471C064}" destId="{F2EE1AE4-166B-4661-9D06-515BE3E864EC}" srcOrd="0" destOrd="0" presId="urn:microsoft.com/office/officeart/2018/2/layout/IconVerticalSolidList"/>
    <dgm:cxn modelId="{497FF019-93B8-4EA9-9ADC-22110EDE743D}" type="presParOf" srcId="{5BDAB058-D5F7-4044-825F-5F2E2471C064}" destId="{BB0AA4BC-A102-424E-BE33-D62E7C88581A}" srcOrd="1" destOrd="0" presId="urn:microsoft.com/office/officeart/2018/2/layout/IconVerticalSolidList"/>
    <dgm:cxn modelId="{5E388C8B-5FBB-4C68-AE86-EF5AFAA2438C}" type="presParOf" srcId="{5BDAB058-D5F7-4044-825F-5F2E2471C064}" destId="{3957A777-D396-4BCC-B005-979BA7CF01E9}" srcOrd="2" destOrd="0" presId="urn:microsoft.com/office/officeart/2018/2/layout/IconVerticalSolidList"/>
    <dgm:cxn modelId="{B2C8FDFD-02EE-4592-92DD-EDF96F2FDE29}" type="presParOf" srcId="{5BDAB058-D5F7-4044-825F-5F2E2471C064}" destId="{99EEF153-E231-42B4-9E3A-B0F5398C305E}" srcOrd="3" destOrd="0" presId="urn:microsoft.com/office/officeart/2018/2/layout/IconVerticalSolidList"/>
    <dgm:cxn modelId="{257BA162-DEA7-40AB-BAFE-29B033E62674}" type="presParOf" srcId="{93EDBC2A-1D83-4FC9-8D8F-336434E92ACD}" destId="{F7EA9408-78B8-43EA-BB15-8334C4BA1F3D}" srcOrd="1" destOrd="0" presId="urn:microsoft.com/office/officeart/2018/2/layout/IconVerticalSolidList"/>
    <dgm:cxn modelId="{8CDD00EB-B119-4DD1-AFED-7F3565F57518}" type="presParOf" srcId="{93EDBC2A-1D83-4FC9-8D8F-336434E92ACD}" destId="{7FF9A9C1-1F8E-467F-931F-2D02387926D6}" srcOrd="2" destOrd="0" presId="urn:microsoft.com/office/officeart/2018/2/layout/IconVerticalSolidList"/>
    <dgm:cxn modelId="{BC13EBAE-201B-44E9-A5D3-E4B391B4E186}" type="presParOf" srcId="{7FF9A9C1-1F8E-467F-931F-2D02387926D6}" destId="{D8554ABE-E523-4785-ADCB-B5DCEAE6F0D7}" srcOrd="0" destOrd="0" presId="urn:microsoft.com/office/officeart/2018/2/layout/IconVerticalSolidList"/>
    <dgm:cxn modelId="{A12D18BE-50F5-4BDC-B3DA-552781845448}" type="presParOf" srcId="{7FF9A9C1-1F8E-467F-931F-2D02387926D6}" destId="{57FD4BA2-6388-4F04-9C13-8D490A38F912}" srcOrd="1" destOrd="0" presId="urn:microsoft.com/office/officeart/2018/2/layout/IconVerticalSolidList"/>
    <dgm:cxn modelId="{D7B78F17-AA9C-4CF9-A4F0-4326FE2C2F94}" type="presParOf" srcId="{7FF9A9C1-1F8E-467F-931F-2D02387926D6}" destId="{3664001B-E7DF-4650-B3EA-92B4A3D45D2A}" srcOrd="2" destOrd="0" presId="urn:microsoft.com/office/officeart/2018/2/layout/IconVerticalSolidList"/>
    <dgm:cxn modelId="{626DFFAD-444F-42CF-9919-72F023C72EC8}" type="presParOf" srcId="{7FF9A9C1-1F8E-467F-931F-2D02387926D6}" destId="{FECE0D77-9BB9-4C73-8A2C-AA25A32E8258}" srcOrd="3" destOrd="0" presId="urn:microsoft.com/office/officeart/2018/2/layout/IconVerticalSolidList"/>
    <dgm:cxn modelId="{D9801B4D-D52D-45E4-B042-920F13F03E5E}" type="presParOf" srcId="{93EDBC2A-1D83-4FC9-8D8F-336434E92ACD}" destId="{118C1796-E7E2-47DA-8AEC-BC90DA87F8C5}" srcOrd="3" destOrd="0" presId="urn:microsoft.com/office/officeart/2018/2/layout/IconVerticalSolidList"/>
    <dgm:cxn modelId="{342F1633-79BB-446C-805D-BA9D7E0B623C}" type="presParOf" srcId="{93EDBC2A-1D83-4FC9-8D8F-336434E92ACD}" destId="{6FC236F6-C003-461F-9C25-435CB095851F}" srcOrd="4" destOrd="0" presId="urn:microsoft.com/office/officeart/2018/2/layout/IconVerticalSolidList"/>
    <dgm:cxn modelId="{6D6ECFB4-1824-43A6-AEF1-0D64A7F7F6F2}" type="presParOf" srcId="{6FC236F6-C003-461F-9C25-435CB095851F}" destId="{FBCD97A7-415E-4375-90D4-EBF9D05325C3}" srcOrd="0" destOrd="0" presId="urn:microsoft.com/office/officeart/2018/2/layout/IconVerticalSolidList"/>
    <dgm:cxn modelId="{9100E639-EFB1-4430-92C1-B846AC7F1E1B}" type="presParOf" srcId="{6FC236F6-C003-461F-9C25-435CB095851F}" destId="{7C01B79F-D8FF-481A-ABF4-E69F1901C0AE}" srcOrd="1" destOrd="0" presId="urn:microsoft.com/office/officeart/2018/2/layout/IconVerticalSolidList"/>
    <dgm:cxn modelId="{756E320E-250A-41F4-B660-57C7C1D9CCA3}" type="presParOf" srcId="{6FC236F6-C003-461F-9C25-435CB095851F}" destId="{D83D53E2-6718-4A99-9CCE-343133FA42EF}" srcOrd="2" destOrd="0" presId="urn:microsoft.com/office/officeart/2018/2/layout/IconVerticalSolidList"/>
    <dgm:cxn modelId="{A1DA61C2-8BA2-46DA-B9DB-7B8F5EB1A51F}" type="presParOf" srcId="{6FC236F6-C003-461F-9C25-435CB095851F}" destId="{D0816850-24EB-4974-B348-EFB890210F27}" srcOrd="3" destOrd="0" presId="urn:microsoft.com/office/officeart/2018/2/layout/IconVerticalSolidList"/>
    <dgm:cxn modelId="{198EC58A-586F-4EB9-92E0-807A3BE14895}" type="presParOf" srcId="{93EDBC2A-1D83-4FC9-8D8F-336434E92ACD}" destId="{2B3B11AB-90E4-4799-93EC-C0A0464BA0F1}" srcOrd="5" destOrd="0" presId="urn:microsoft.com/office/officeart/2018/2/layout/IconVerticalSolidList"/>
    <dgm:cxn modelId="{93B123DB-28F5-434F-9C52-EE64123FFD55}" type="presParOf" srcId="{93EDBC2A-1D83-4FC9-8D8F-336434E92ACD}" destId="{380AEE7E-87AC-4A68-9CEC-76E20A62F8AE}" srcOrd="6" destOrd="0" presId="urn:microsoft.com/office/officeart/2018/2/layout/IconVerticalSolidList"/>
    <dgm:cxn modelId="{360169A4-63DF-469F-8187-EB3CCD0D14C1}" type="presParOf" srcId="{380AEE7E-87AC-4A68-9CEC-76E20A62F8AE}" destId="{EE9555F8-F146-46FF-AF89-EA42158F1990}" srcOrd="0" destOrd="0" presId="urn:microsoft.com/office/officeart/2018/2/layout/IconVerticalSolidList"/>
    <dgm:cxn modelId="{C4CAA64D-E56A-4976-942B-90AEA37A493A}" type="presParOf" srcId="{380AEE7E-87AC-4A68-9CEC-76E20A62F8AE}" destId="{69E1CB6B-DAA9-43C2-8230-D241382FB46A}" srcOrd="1" destOrd="0" presId="urn:microsoft.com/office/officeart/2018/2/layout/IconVerticalSolidList"/>
    <dgm:cxn modelId="{E4112628-398C-4251-AFDC-042F015A6AB2}" type="presParOf" srcId="{380AEE7E-87AC-4A68-9CEC-76E20A62F8AE}" destId="{F68E36B9-8887-4806-BE88-1848515EA998}" srcOrd="2" destOrd="0" presId="urn:microsoft.com/office/officeart/2018/2/layout/IconVerticalSolidList"/>
    <dgm:cxn modelId="{2837EB96-937B-4793-A438-B7E0EE87D945}" type="presParOf" srcId="{380AEE7E-87AC-4A68-9CEC-76E20A62F8AE}" destId="{66414635-661E-44CF-B59C-1D2959F09D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E1AE4-166B-4661-9D06-515BE3E864EC}">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AA4BC-A102-424E-BE33-D62E7C88581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EF153-E231-42B4-9E3A-B0F5398C305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de-DE" sz="2200" kern="1200"/>
            <a:t>Viel Kopfwissen – wenig Herzensveränderung</a:t>
          </a:r>
          <a:endParaRPr lang="en-US" sz="2200" kern="1200"/>
        </a:p>
      </dsp:txBody>
      <dsp:txXfrm>
        <a:off x="1057183" y="1805"/>
        <a:ext cx="9458416" cy="915310"/>
      </dsp:txXfrm>
    </dsp:sp>
    <dsp:sp modelId="{D8554ABE-E523-4785-ADCB-B5DCEAE6F0D7}">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D4BA2-6388-4F04-9C13-8D490A38F91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E0D77-9BB9-4C73-8A2C-AA25A32E8258}">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de-DE" sz="2200" kern="1200"/>
            <a:t>Keine Ausgewogenheit in Lehre und Leben</a:t>
          </a:r>
          <a:endParaRPr lang="en-US" sz="2200" kern="1200"/>
        </a:p>
      </dsp:txBody>
      <dsp:txXfrm>
        <a:off x="1057183" y="1145944"/>
        <a:ext cx="9458416" cy="915310"/>
      </dsp:txXfrm>
    </dsp:sp>
    <dsp:sp modelId="{FBCD97A7-415E-4375-90D4-EBF9D05325C3}">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1B79F-D8FF-481A-ABF4-E69F1901C0AE}">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16850-24EB-4974-B348-EFB890210F27}">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de-DE" sz="2200" kern="1200"/>
            <a:t>Zu viel Vertrauen in Programme – zu wenig Gegenwart Gottes</a:t>
          </a:r>
          <a:endParaRPr lang="en-US" sz="2200" kern="1200"/>
        </a:p>
      </dsp:txBody>
      <dsp:txXfrm>
        <a:off x="1057183" y="2290082"/>
        <a:ext cx="9458416" cy="915310"/>
      </dsp:txXfrm>
    </dsp:sp>
    <dsp:sp modelId="{EE9555F8-F146-46FF-AF89-EA42158F1990}">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1CB6B-DAA9-43C2-8230-D241382FB46A}">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14635-661E-44CF-B59C-1D2959F09D3E}">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de-DE" sz="2200" kern="1200"/>
            <a:t>Zu viel Duldung von Sünde – zu wenig Reaktion gegenüber dem Reden Gottes</a:t>
          </a:r>
          <a:endParaRPr lang="en-US" sz="22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D1528-2472-1E46-B743-3282521BC3DA}" type="datetimeFigureOut">
              <a:rPr lang="de-DE" smtClean="0"/>
              <a:t>24.02.2026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55739-F336-C648-B9C2-1CFAE8BA42AC}" type="slidenum">
              <a:rPr lang="de-DE" smtClean="0"/>
              <a:t>‹Nr.›</a:t>
            </a:fld>
            <a:endParaRPr lang="de-DE"/>
          </a:p>
        </p:txBody>
      </p:sp>
    </p:spTree>
    <p:extLst>
      <p:ext uri="{BB962C8B-B14F-4D97-AF65-F5344CB8AC3E}">
        <p14:creationId xmlns:p14="http://schemas.microsoft.com/office/powerpoint/2010/main" val="217400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0EBB-D23C-8456-FD1D-D017BC1E13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92920A-B74A-2B89-3971-D0C3E0DC96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CFEC4DC-4767-016E-6428-CC4B39DBC535}"/>
              </a:ext>
            </a:extLst>
          </p:cNvPr>
          <p:cNvSpPr>
            <a:spLocks noGrp="1"/>
          </p:cNvSpPr>
          <p:nvPr>
            <p:ph type="body" idx="1"/>
          </p:nvPr>
        </p:nvSpPr>
        <p:spPr/>
        <p:txBody>
          <a:bodyPr/>
          <a:lstStyle/>
          <a:p>
            <a:r>
              <a:rPr lang="de-DE" dirty="0"/>
              <a:t>Es geht um die Frage der Integrität und des </a:t>
            </a:r>
            <a:r>
              <a:rPr lang="de-DE" dirty="0" err="1"/>
              <a:t>Charaktert</a:t>
            </a:r>
            <a:r>
              <a:rPr lang="de-DE" dirty="0"/>
              <a:t>.</a:t>
            </a:r>
          </a:p>
          <a:p>
            <a:r>
              <a:rPr lang="de-DE" dirty="0"/>
              <a:t>Doch bevor wir damit inhaltlich starten- noch ein kurzer Überblick über das gesamte Buch der Sprüche- in Form eines kleinen Filmchens.</a:t>
            </a:r>
          </a:p>
          <a:p>
            <a:endParaRPr lang="de-DE" dirty="0"/>
          </a:p>
          <a:p>
            <a:r>
              <a:rPr lang="de-DE" dirty="0"/>
              <a:t>Das hilft, bestimmte Aussagen besser zu verstehen oder einzuordnen.</a:t>
            </a:r>
          </a:p>
          <a:p>
            <a:endParaRPr lang="de-DE" dirty="0"/>
          </a:p>
        </p:txBody>
      </p:sp>
      <p:sp>
        <p:nvSpPr>
          <p:cNvPr id="4" name="Foliennummernplatzhalter 3">
            <a:extLst>
              <a:ext uri="{FF2B5EF4-FFF2-40B4-BE49-F238E27FC236}">
                <a16:creationId xmlns:a16="http://schemas.microsoft.com/office/drawing/2014/main" id="{C759B3CA-43D5-97B9-D374-D98FBFA614AD}"/>
              </a:ext>
            </a:extLst>
          </p:cNvPr>
          <p:cNvSpPr>
            <a:spLocks noGrp="1"/>
          </p:cNvSpPr>
          <p:nvPr>
            <p:ph type="sldNum" sz="quarter" idx="5"/>
          </p:nvPr>
        </p:nvSpPr>
        <p:spPr/>
        <p:txBody>
          <a:bodyPr/>
          <a:lstStyle/>
          <a:p>
            <a:fld id="{CC355739-F336-C648-B9C2-1CFAE8BA42AC}" type="slidenum">
              <a:rPr lang="de-DE" smtClean="0"/>
              <a:t>1</a:t>
            </a:fld>
            <a:endParaRPr lang="de-DE"/>
          </a:p>
        </p:txBody>
      </p:sp>
    </p:spTree>
    <p:extLst>
      <p:ext uri="{BB962C8B-B14F-4D97-AF65-F5344CB8AC3E}">
        <p14:creationId xmlns:p14="http://schemas.microsoft.com/office/powerpoint/2010/main" val="180872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Studie Hort Buchholz: 1/3 Kompetenz  - 2/3 Charakter</a:t>
            </a:r>
          </a:p>
          <a:p>
            <a:endParaRPr lang="de-DE"/>
          </a:p>
          <a:p>
            <a:r>
              <a:rPr lang="de-DE"/>
              <a:t>Warum bewundern wir Menschen wie Mutter Theresa oder Nelson Mandela. Nicht wegen ihres Reichtums, sondern wegen ihres Charakters.</a:t>
            </a:r>
          </a:p>
          <a:p>
            <a:r>
              <a:rPr lang="de-DE"/>
              <a:t>Charakter ist unser eigentliches ERBE!</a:t>
            </a:r>
          </a:p>
        </p:txBody>
      </p:sp>
      <p:sp>
        <p:nvSpPr>
          <p:cNvPr id="4" name="Foliennummernplatzhalter 3"/>
          <p:cNvSpPr>
            <a:spLocks noGrp="1"/>
          </p:cNvSpPr>
          <p:nvPr>
            <p:ph type="sldNum" sz="quarter" idx="5"/>
          </p:nvPr>
        </p:nvSpPr>
        <p:spPr/>
        <p:txBody>
          <a:bodyPr/>
          <a:lstStyle/>
          <a:p>
            <a:fld id="{CC355739-F336-C648-B9C2-1CFAE8BA42AC}" type="slidenum">
              <a:rPr lang="de-DE" smtClean="0"/>
              <a:t>10</a:t>
            </a:fld>
            <a:endParaRPr lang="de-DE"/>
          </a:p>
        </p:txBody>
      </p:sp>
    </p:spTree>
    <p:extLst>
      <p:ext uri="{BB962C8B-B14F-4D97-AF65-F5344CB8AC3E}">
        <p14:creationId xmlns:p14="http://schemas.microsoft.com/office/powerpoint/2010/main" val="197385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Einfluss bekommen wir nicht durch Position oder Macht/Titel, sondern nur durch Beziehung.</a:t>
            </a:r>
          </a:p>
          <a:p>
            <a:r>
              <a:rPr lang="de-DE"/>
              <a:t>Wir können Leute für bestimmte Dinge bezahlen, nicht aber dafür, dass sie ihre Einstellung ändern. Das geschieht nur durch wirklichen Einfluss, indem uns jemand Zugang zu seinem Inneren schenkt. Menschen mit Charakter besitzen eine moralische Autorität – du folgst ihnen- freiwillig.</a:t>
            </a:r>
          </a:p>
          <a:p>
            <a:endParaRPr lang="de-DE"/>
          </a:p>
          <a:p>
            <a:r>
              <a:rPr lang="de-DE"/>
              <a:t>Es gibt Menschen, je besser du sie kennst, desto weniger willst du mit ihnen zu tun haben- und umgekehrt.</a:t>
            </a:r>
          </a:p>
        </p:txBody>
      </p:sp>
      <p:sp>
        <p:nvSpPr>
          <p:cNvPr id="4" name="Foliennummernplatzhalter 3"/>
          <p:cNvSpPr>
            <a:spLocks noGrp="1"/>
          </p:cNvSpPr>
          <p:nvPr>
            <p:ph type="sldNum" sz="quarter" idx="5"/>
          </p:nvPr>
        </p:nvSpPr>
        <p:spPr/>
        <p:txBody>
          <a:bodyPr/>
          <a:lstStyle/>
          <a:p>
            <a:fld id="{CC355739-F336-C648-B9C2-1CFAE8BA42AC}" type="slidenum">
              <a:rPr lang="de-DE" smtClean="0"/>
              <a:t>11</a:t>
            </a:fld>
            <a:endParaRPr lang="de-DE"/>
          </a:p>
        </p:txBody>
      </p:sp>
    </p:spTree>
    <p:extLst>
      <p:ext uri="{BB962C8B-B14F-4D97-AF65-F5344CB8AC3E}">
        <p14:creationId xmlns:p14="http://schemas.microsoft.com/office/powerpoint/2010/main" val="389828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Werte : Wenn dich etwas aufregt, ist meistens einer deiner Werte verletzt worden. </a:t>
            </a:r>
            <a:r>
              <a:rPr lang="de-DE" err="1"/>
              <a:t>Bsp</a:t>
            </a:r>
            <a:r>
              <a:rPr lang="de-DE"/>
              <a:t> Pünktlichkeit</a:t>
            </a:r>
          </a:p>
          <a:p>
            <a:endParaRPr lang="de-DE"/>
          </a:p>
          <a:p>
            <a:r>
              <a:rPr lang="de-DE"/>
              <a:t>Gewohnheiten: gute muss man trainieren, schlechte braucht man nicht.</a:t>
            </a:r>
          </a:p>
          <a:p>
            <a:r>
              <a:rPr lang="de-DE" err="1"/>
              <a:t>Spr</a:t>
            </a:r>
            <a:r>
              <a:rPr lang="de-DE"/>
              <a:t> 13: 20. Wer mit den Weisen umgeht … </a:t>
            </a:r>
          </a:p>
          <a:p>
            <a:endParaRPr lang="de-DE"/>
          </a:p>
          <a:p>
            <a:r>
              <a:rPr lang="de-DE"/>
              <a:t>Lebenskunst ist die Kunst, sich ein Umfeld zu schaffen, von dem man sich prägen lassen will,.</a:t>
            </a:r>
          </a:p>
        </p:txBody>
      </p:sp>
      <p:sp>
        <p:nvSpPr>
          <p:cNvPr id="4" name="Foliennummernplatzhalter 3"/>
          <p:cNvSpPr>
            <a:spLocks noGrp="1"/>
          </p:cNvSpPr>
          <p:nvPr>
            <p:ph type="sldNum" sz="quarter" idx="5"/>
          </p:nvPr>
        </p:nvSpPr>
        <p:spPr/>
        <p:txBody>
          <a:bodyPr/>
          <a:lstStyle/>
          <a:p>
            <a:fld id="{CC355739-F336-C648-B9C2-1CFAE8BA42AC}" type="slidenum">
              <a:rPr lang="de-DE" smtClean="0"/>
              <a:t>12</a:t>
            </a:fld>
            <a:endParaRPr lang="de-DE"/>
          </a:p>
        </p:txBody>
      </p:sp>
    </p:spTree>
    <p:extLst>
      <p:ext uri="{BB962C8B-B14F-4D97-AF65-F5344CB8AC3E}">
        <p14:creationId xmlns:p14="http://schemas.microsoft.com/office/powerpoint/2010/main" val="391441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endParaRPr/>
          </a:p>
        </p:txBody>
      </p:sp>
      <p:sp>
        <p:nvSpPr>
          <p:cNvPr id="4" name="Foliennummernplatzhalter 3"/>
          <p:cNvSpPr txBox="1">
            <a:spLocks noGrp="1"/>
          </p:cNvSpPr>
          <p:nvPr>
            <p:ph type="sldNum" sz="quarter" idx="5"/>
          </p:nvPr>
        </p:nvSpPr>
        <p:spPr>
          <a:prstGeom prst="rect">
            <a:avLst/>
          </a:prstGeom>
        </p:spPr>
        <p:txBody>
          <a:bodyPr/>
          <a:lstStyle>
            <a:lvl1pPr lvl="0" rtl="0">
              <a:defRPr/>
            </a:lvl1pPr>
          </a:lstStyle>
          <a:p>
            <a:fld id="{8B38DBA3-52F9-4AF4-A6A4-FA4D7DB2F99C}" type="slidenum">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endParaRPr/>
          </a:p>
        </p:txBody>
      </p:sp>
      <p:sp>
        <p:nvSpPr>
          <p:cNvPr id="4" name="Foliennummernplatzhalter 3"/>
          <p:cNvSpPr txBox="1">
            <a:spLocks noGrp="1"/>
          </p:cNvSpPr>
          <p:nvPr>
            <p:ph type="sldNum" sz="quarter" idx="5"/>
          </p:nvPr>
        </p:nvSpPr>
        <p:spPr>
          <a:prstGeom prst="rect">
            <a:avLst/>
          </a:prstGeom>
        </p:spPr>
        <p:txBody>
          <a:bodyPr/>
          <a:lstStyle>
            <a:lvl1pPr lvl="0" rtl="0">
              <a:defRPr/>
            </a:lvl1pPr>
          </a:lstStyle>
          <a:p>
            <a:fld id="{8B38DBA3-52F9-4AF4-A6A4-FA4D7DB2F99C}" type="slidenum">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txBox="1">
            <a:spLocks noGrp="1" noRot="1" noChangeAspect="1"/>
          </p:cNvSpPr>
          <p:nvPr>
            <p:ph type="sldImg"/>
          </p:nvPr>
        </p:nvSpPr>
        <p:spPr>
          <a:prstGeom prst="rect">
            <a:avLst/>
          </a:prstGeom>
        </p:spPr>
        <p:txBody>
          <a:bodyPr/>
          <a:lstStyle>
            <a:lvl1pPr lvl="0" rtl="0">
              <a:defRPr/>
            </a:lvl1pPr>
          </a:lstStyle>
          <a:p>
            <a:endParaRPr/>
          </a:p>
        </p:txBody>
      </p:sp>
      <p:sp>
        <p:nvSpPr>
          <p:cNvPr id="3" name="Notizenplatzhalter 2"/>
          <p:cNvSpPr txBox="1">
            <a:spLocks noGrp="1"/>
          </p:cNvSpPr>
          <p:nvPr>
            <p:ph type="body" idx="1"/>
          </p:nvPr>
        </p:nvSpPr>
        <p:spPr>
          <a:prstGeom prst="rect">
            <a:avLst/>
          </a:prstGeom>
        </p:spPr>
        <p:txBody>
          <a:bodyPr/>
          <a:lstStyle>
            <a:lvl1pPr lvl="0" rtl="0">
              <a:defRPr/>
            </a:lvl1pPr>
          </a:lstStyle>
          <a:p>
            <a:endParaRPr/>
          </a:p>
        </p:txBody>
      </p:sp>
      <p:sp>
        <p:nvSpPr>
          <p:cNvPr id="4" name="Foliennummernplatzhalter 3"/>
          <p:cNvSpPr txBox="1">
            <a:spLocks noGrp="1"/>
          </p:cNvSpPr>
          <p:nvPr>
            <p:ph type="sldNum" sz="quarter" idx="5"/>
          </p:nvPr>
        </p:nvSpPr>
        <p:spPr>
          <a:prstGeom prst="rect">
            <a:avLst/>
          </a:prstGeom>
        </p:spPr>
        <p:txBody>
          <a:bodyPr/>
          <a:lstStyle>
            <a:lvl1pPr lvl="0" rtl="0">
              <a:defRPr/>
            </a:lvl1pPr>
          </a:lstStyle>
          <a:p>
            <a:fld id="{8B38DBA3-52F9-4AF4-A6A4-FA4D7DB2F99C}" type="slidenum">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Bibel </a:t>
            </a:r>
            <a:r>
              <a:rPr lang="de-DE" dirty="0" err="1"/>
              <a:t>Projket</a:t>
            </a:r>
            <a:r>
              <a:rPr lang="de-DE" dirty="0"/>
              <a:t> – kostenfrei für Hauskreis, Gemeinde, Kleingruppe</a:t>
            </a:r>
          </a:p>
          <a:p>
            <a:r>
              <a:rPr lang="de-DE" dirty="0"/>
              <a:t>Neben der Übersicht einzelner Bücher gibt es auch Themen, die so aufgemacht sind.</a:t>
            </a:r>
          </a:p>
          <a:p>
            <a:r>
              <a:rPr lang="de-DE" dirty="0"/>
              <a:t>Gute Einstiege in Kurzform.</a:t>
            </a:r>
          </a:p>
        </p:txBody>
      </p:sp>
      <p:sp>
        <p:nvSpPr>
          <p:cNvPr id="4" name="Foliennummernplatzhalter 3"/>
          <p:cNvSpPr>
            <a:spLocks noGrp="1"/>
          </p:cNvSpPr>
          <p:nvPr>
            <p:ph type="sldNum" sz="quarter" idx="5"/>
          </p:nvPr>
        </p:nvSpPr>
        <p:spPr/>
        <p:txBody>
          <a:bodyPr/>
          <a:lstStyle/>
          <a:p>
            <a:fld id="{CC355739-F336-C648-B9C2-1CFAE8BA42AC}" type="slidenum">
              <a:rPr lang="de-DE" smtClean="0"/>
              <a:t>2</a:t>
            </a:fld>
            <a:endParaRPr lang="de-DE"/>
          </a:p>
        </p:txBody>
      </p:sp>
    </p:spTree>
    <p:extLst>
      <p:ext uri="{BB962C8B-B14F-4D97-AF65-F5344CB8AC3E}">
        <p14:creationId xmlns:p14="http://schemas.microsoft.com/office/powerpoint/2010/main" val="278535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2EF71-46D9-6EBE-5492-A8ACF91A8F6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012EF9-299B-B57F-2AB6-71599DC096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42B849-385E-FA20-9611-87C1628A5160}"/>
              </a:ext>
            </a:extLst>
          </p:cNvPr>
          <p:cNvSpPr>
            <a:spLocks noGrp="1"/>
          </p:cNvSpPr>
          <p:nvPr>
            <p:ph type="body" idx="1"/>
          </p:nvPr>
        </p:nvSpPr>
        <p:spPr/>
        <p:txBody>
          <a:bodyPr/>
          <a:lstStyle/>
          <a:p>
            <a:r>
              <a:rPr lang="de-DE" dirty="0"/>
              <a:t>Heute Abend also: </a:t>
            </a:r>
            <a:r>
              <a:rPr lang="de-DE" dirty="0" err="1"/>
              <a:t>Integriät</a:t>
            </a:r>
            <a:r>
              <a:rPr lang="de-DE" dirty="0"/>
              <a:t> und Charakter</a:t>
            </a:r>
          </a:p>
          <a:p>
            <a:endParaRPr lang="de-DE" dirty="0"/>
          </a:p>
          <a:p>
            <a:r>
              <a:rPr lang="de-DE" dirty="0"/>
              <a:t>Ob das wahr ist, was wir sagen, beurteilt eine skeptische Welt danach, ob wir auch entsprechend handeln.</a:t>
            </a:r>
          </a:p>
          <a:p>
            <a:r>
              <a:rPr lang="de-DE" dirty="0"/>
              <a:t>Es werden auf verschiedenen Ebenen so viele Versprechen gemacht, dass Menschen abwinken und sagen…das wollen wir erst mal sehen.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Fähigkeit, angesichts des Dringenden zu erkennen, was das Wichtigste ist und dies dann auch zu tun.</a:t>
            </a:r>
          </a:p>
          <a:p>
            <a:endParaRPr lang="de-DE" dirty="0"/>
          </a:p>
        </p:txBody>
      </p:sp>
      <p:sp>
        <p:nvSpPr>
          <p:cNvPr id="4" name="Foliennummernplatzhalter 3">
            <a:extLst>
              <a:ext uri="{FF2B5EF4-FFF2-40B4-BE49-F238E27FC236}">
                <a16:creationId xmlns:a16="http://schemas.microsoft.com/office/drawing/2014/main" id="{2E69CC95-A254-388A-FE4C-3060A57414B2}"/>
              </a:ext>
            </a:extLst>
          </p:cNvPr>
          <p:cNvSpPr>
            <a:spLocks noGrp="1"/>
          </p:cNvSpPr>
          <p:nvPr>
            <p:ph type="sldNum" sz="quarter" idx="5"/>
          </p:nvPr>
        </p:nvSpPr>
        <p:spPr/>
        <p:txBody>
          <a:bodyPr/>
          <a:lstStyle/>
          <a:p>
            <a:fld id="{CC355739-F336-C648-B9C2-1CFAE8BA42AC}" type="slidenum">
              <a:rPr lang="de-DE" smtClean="0"/>
              <a:t>3</a:t>
            </a:fld>
            <a:endParaRPr lang="de-DE"/>
          </a:p>
        </p:txBody>
      </p:sp>
    </p:spTree>
    <p:extLst>
      <p:ext uri="{BB962C8B-B14F-4D97-AF65-F5344CB8AC3E}">
        <p14:creationId xmlns:p14="http://schemas.microsoft.com/office/powerpoint/2010/main" val="415734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Euer Ja, sei ein Ja.   Welche Dinge gelten?  Auch in unserem ganz persönlichen Umfeld? Z.B. gegenüber den Kindern? Kollegen? Ehefrau?</a:t>
            </a:r>
          </a:p>
        </p:txBody>
      </p:sp>
      <p:sp>
        <p:nvSpPr>
          <p:cNvPr id="4" name="Foliennummernplatzhalter 3"/>
          <p:cNvSpPr>
            <a:spLocks noGrp="1"/>
          </p:cNvSpPr>
          <p:nvPr>
            <p:ph type="sldNum" sz="quarter" idx="5"/>
          </p:nvPr>
        </p:nvSpPr>
        <p:spPr/>
        <p:txBody>
          <a:bodyPr/>
          <a:lstStyle/>
          <a:p>
            <a:fld id="{CC355739-F336-C648-B9C2-1CFAE8BA42AC}" type="slidenum">
              <a:rPr lang="de-DE" smtClean="0"/>
              <a:t>4</a:t>
            </a:fld>
            <a:endParaRPr lang="de-DE"/>
          </a:p>
        </p:txBody>
      </p:sp>
    </p:spTree>
    <p:extLst>
      <p:ext uri="{BB962C8B-B14F-4D97-AF65-F5344CB8AC3E}">
        <p14:creationId xmlns:p14="http://schemas.microsoft.com/office/powerpoint/2010/main" val="394486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rtl="0"/>
            <a:r>
              <a:rPr lang="de-DE"/>
              <a:t>Hier ist neben anderen ein Psalm, der einen Menschen beschreibt, an dem Gott Freude hat, die in besonderer Weise eingeladen sind in Gottes Gegenwart zu kommen.</a:t>
            </a:r>
            <a:r>
              <a:rPr lang="de"/>
              <a:t> Also auch wie Gott wohlgefälliges Handeln aussieht.</a:t>
            </a:r>
          </a:p>
          <a:p>
            <a:pPr lvl="0" rtl="0"/>
            <a:endParaRPr lang="de"/>
          </a:p>
          <a:p>
            <a:pPr lvl="0" rtl="0"/>
            <a:r>
              <a:rPr lang="de-DE"/>
              <a:t>Wie wird man zu  solch einem Menschen?</a:t>
            </a:r>
          </a:p>
          <a:p>
            <a:pPr lvl="0" rtl="0"/>
            <a:endParaRPr lang="de-DE"/>
          </a:p>
          <a:p>
            <a:pPr lvl="0" rtl="0"/>
            <a:r>
              <a:rPr lang="de-DE"/>
              <a:t>Ist noch Luft nach oben?</a:t>
            </a:r>
          </a:p>
          <a:p>
            <a:pPr lvl="0" rtl="0"/>
            <a:endParaRPr lang="de-DE"/>
          </a:p>
          <a:p>
            <a:pPr lvl="0" rtl="0"/>
            <a:r>
              <a:rPr lang="de"/>
              <a:t>Vers 2 vorbildliches Leben.  Tadellos, in Lauterkeit meint im Licht der Sonne geprüft. Also ein Mensch dessen  Tun, wenn es dem Licht ausgesetzt ist echt ist/ standhält   2 Kor 1,12  Paulus.</a:t>
            </a:r>
          </a:p>
          <a:p>
            <a:pPr lvl="0" rtl="0"/>
            <a:r>
              <a:rPr lang="de"/>
              <a:t>Nun hat es auch mit Gottes Absicht der Läuterung/Reinigung zu tun.</a:t>
            </a:r>
          </a:p>
          <a:p>
            <a:endParaRPr lang="de-DE"/>
          </a:p>
        </p:txBody>
      </p:sp>
      <p:sp>
        <p:nvSpPr>
          <p:cNvPr id="4" name="Foliennummernplatzhalter 3"/>
          <p:cNvSpPr>
            <a:spLocks noGrp="1"/>
          </p:cNvSpPr>
          <p:nvPr>
            <p:ph type="sldNum" sz="quarter" idx="5"/>
          </p:nvPr>
        </p:nvSpPr>
        <p:spPr/>
        <p:txBody>
          <a:bodyPr/>
          <a:lstStyle/>
          <a:p>
            <a:fld id="{CC355739-F336-C648-B9C2-1CFAE8BA42AC}" type="slidenum">
              <a:rPr lang="de-DE" smtClean="0"/>
              <a:t>5</a:t>
            </a:fld>
            <a:endParaRPr lang="de-DE"/>
          </a:p>
        </p:txBody>
      </p:sp>
    </p:spTree>
    <p:extLst>
      <p:ext uri="{BB962C8B-B14F-4D97-AF65-F5344CB8AC3E}">
        <p14:creationId xmlns:p14="http://schemas.microsoft.com/office/powerpoint/2010/main" val="120859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rtl="0"/>
            <a:r>
              <a:rPr lang="de-DE" err="1"/>
              <a:t>Spr</a:t>
            </a:r>
            <a:r>
              <a:rPr lang="de-DE"/>
              <a:t> 12:</a:t>
            </a:r>
            <a:r>
              <a:rPr lang="de-DE" baseline="0"/>
              <a:t> Der Herr verabscheut die, die ihr Wort nicht halten, aber er hat Freude an denen, die es erfüllen.</a:t>
            </a:r>
          </a:p>
          <a:p>
            <a:pPr lvl="0" rtl="0"/>
            <a:r>
              <a:rPr lang="de-DE" baseline="0" err="1"/>
              <a:t>Spr</a:t>
            </a:r>
            <a:r>
              <a:rPr lang="de-DE" baseline="0"/>
              <a:t> 20: 6 Viele Menschen behaupten, sie seien zuverlässig, aber wo findet man einen Menschen, der wirklich treu ist?</a:t>
            </a:r>
            <a:endParaRPr lang="de-DE"/>
          </a:p>
          <a:p>
            <a:pPr lvl="0" rtl="0"/>
            <a:endParaRPr lang="de-DE"/>
          </a:p>
          <a:p>
            <a:pPr lvl="0" rtl="0"/>
            <a:r>
              <a:rPr lang="de-DE"/>
              <a:t>Integrität meint dann tatsächlich, dass ich echt bin, nicht mal</a:t>
            </a:r>
            <a:r>
              <a:rPr lang="de"/>
              <a:t> so,</a:t>
            </a:r>
            <a:r>
              <a:rPr lang="de-DE"/>
              <a:t> mal </a:t>
            </a:r>
            <a:r>
              <a:rPr lang="de"/>
              <a:t>anders</a:t>
            </a:r>
            <a:r>
              <a:rPr lang="de-DE"/>
              <a:t>, sondern vertrauenswürdig und nicht falsch. Man tut</a:t>
            </a:r>
            <a:r>
              <a:rPr lang="de"/>
              <a:t>, </a:t>
            </a:r>
            <a:r>
              <a:rPr lang="de-DE"/>
              <a:t>was man sagt, weil es unserem </a:t>
            </a:r>
            <a:r>
              <a:rPr lang="de"/>
              <a:t>inneren</a:t>
            </a:r>
            <a:r>
              <a:rPr lang="de-DE"/>
              <a:t> Wesen entspricht.- unserem natürlichen Verhalten.</a:t>
            </a:r>
          </a:p>
          <a:p>
            <a:pPr lvl="0" rtl="0"/>
            <a:endParaRPr lang="de-DE"/>
          </a:p>
          <a:p>
            <a:pPr lvl="0" rtl="0"/>
            <a:r>
              <a:rPr lang="de-DE"/>
              <a:t>Man nimmt fehlende Integrität am anderen schnell wahr. (beim Chef, Partner,</a:t>
            </a:r>
            <a:r>
              <a:rPr lang="de-DE" baseline="0"/>
              <a:t> Pastor….)</a:t>
            </a:r>
          </a:p>
          <a:p>
            <a:pPr lvl="0" rtl="0"/>
            <a:r>
              <a:rPr lang="de-DE" baseline="0"/>
              <a:t>Für einen selbst liegt der eigene Mangel an Integrität oft im Dunkeln (Blinder </a:t>
            </a:r>
            <a:r>
              <a:rPr lang="de" baseline="0"/>
              <a:t>Fleck)</a:t>
            </a:r>
          </a:p>
          <a:p>
            <a:pPr lvl="0" rtl="0"/>
            <a:endParaRPr lang="de" baseline="0"/>
          </a:p>
          <a:p>
            <a:pPr lvl="0" rtl="0"/>
            <a:r>
              <a:rPr lang="de-DE" baseline="0"/>
              <a:t>Aber mein Mangel an Integrität </a:t>
            </a:r>
            <a:r>
              <a:rPr lang="de" baseline="0"/>
              <a:t>- unaufrichtiges, unehrliches und unechtes Handeln </a:t>
            </a:r>
            <a:r>
              <a:rPr lang="de-DE" baseline="0"/>
              <a:t>wird meinen Dienst letztlich zerstören – unabhängig von der Größe meiner Begabung.</a:t>
            </a:r>
          </a:p>
          <a:p>
            <a:pPr lvl="0" rtl="0"/>
            <a:r>
              <a:rPr lang="de" baseline="0"/>
              <a:t>Es gibt wahnsinnig begabte Leute, deren Leben aber einfach chaotisch läuft und deren Dienst letztlich scheitert, nicht wegen mangelnder Fähigkeiten  sondern weil sie den inneren Menschen aus den Augen  verloren haben.</a:t>
            </a:r>
          </a:p>
          <a:p>
            <a:pPr lvl="0" rtl="0"/>
            <a:r>
              <a:rPr lang="de-DE" baseline="0"/>
              <a:t>Meine  Integrität wird durch meine (kleinen) Entscheidungen definiert!</a:t>
            </a:r>
          </a:p>
          <a:p>
            <a:pPr lvl="0" rtl="0"/>
            <a:r>
              <a:rPr lang="de" baseline="0" err="1"/>
              <a:t>Z.b.</a:t>
            </a:r>
            <a:r>
              <a:rPr lang="de" baseline="0"/>
              <a:t> ehrlich zu sein, selbst wenn es mir Nachteile bringt.</a:t>
            </a:r>
          </a:p>
          <a:p>
            <a:pPr lvl="0" rtl="0"/>
            <a:endParaRPr lang="de" baseline="0"/>
          </a:p>
          <a:p>
            <a:pPr lvl="0" rtl="0"/>
            <a:r>
              <a:rPr lang="de-DE" baseline="0"/>
              <a:t>Integrität richtet sich vor allem gegen unsere selbstsüchtigen Wünsche. Der scheinbare persönliche – kurzfristige Vorteil steht im Vordergrund</a:t>
            </a:r>
            <a:r>
              <a:rPr lang="de" baseline="0"/>
              <a:t> Richtig wäre aber das ich langfristig gute Entscheidungen treffe.</a:t>
            </a:r>
          </a:p>
          <a:p>
            <a:pPr lvl="0" rtl="0"/>
            <a:r>
              <a:rPr lang="de-DE" baseline="0"/>
              <a:t>Integrität bedeute, sich für das in Gottes Augen Richtige zu entscheiden.</a:t>
            </a:r>
            <a:r>
              <a:rPr lang="de" baseline="0"/>
              <a:t> Überall und jederzeit.</a:t>
            </a:r>
          </a:p>
          <a:p>
            <a:pPr lvl="0" rtl="0"/>
            <a:r>
              <a:rPr lang="de-DE" baseline="0" err="1"/>
              <a:t>Spr</a:t>
            </a:r>
            <a:r>
              <a:rPr lang="de-DE" baseline="0"/>
              <a:t> 28:6    Lieber Arm und ehrlich als reich und krumme Wege</a:t>
            </a:r>
          </a:p>
          <a:p>
            <a:pPr lvl="0" rtl="0"/>
            <a:r>
              <a:rPr lang="de-DE" baseline="0" err="1"/>
              <a:t>Spr</a:t>
            </a:r>
            <a:r>
              <a:rPr lang="de-DE" baseline="0"/>
              <a:t> 11:1-3. Ehrlichkeit leitet den Aufrichtigen</a:t>
            </a:r>
          </a:p>
          <a:p>
            <a:pPr lvl="0" rtl="0"/>
            <a:r>
              <a:rPr lang="de-DE" b="1" baseline="0"/>
              <a:t>Dan 3 : die Freunde am Ofen- </a:t>
            </a:r>
            <a:r>
              <a:rPr lang="de-DE" baseline="0"/>
              <a:t>der Schlüssel liegt nicht in dieser Situation.</a:t>
            </a:r>
          </a:p>
          <a:p>
            <a:pPr lvl="0" rtl="0"/>
            <a:r>
              <a:rPr lang="de-DE" baseline="0"/>
              <a:t>Wenn wir ständig im Kleinen Kompromisse machen, werden wir es in größeren Dingen erst Recht.</a:t>
            </a:r>
          </a:p>
          <a:p>
            <a:pPr lvl="0" rtl="0"/>
            <a:endParaRPr lang="de-DE" baseline="0"/>
          </a:p>
          <a:p>
            <a:pPr lvl="0" rtl="0"/>
            <a:r>
              <a:rPr lang="de-DE" baseline="0"/>
              <a:t>Es beginnt mit der Hingabe das Richtige zu tun, unabhängig wie andere entscheiden.</a:t>
            </a:r>
          </a:p>
          <a:p>
            <a:pPr lvl="0" rtl="0"/>
            <a:endParaRPr lang="de-DE" baseline="0"/>
          </a:p>
          <a:p>
            <a:pPr lvl="0" rtl="0"/>
            <a:r>
              <a:rPr lang="de-DE" baseline="0"/>
              <a:t>Volle Terminkalender sagen noch nichts über </a:t>
            </a:r>
            <a:r>
              <a:rPr lang="de" baseline="0"/>
              <a:t>die Qualität des inneren </a:t>
            </a:r>
            <a:r>
              <a:rPr lang="de" baseline="0" err="1"/>
              <a:t>menschen</a:t>
            </a:r>
            <a:r>
              <a:rPr lang="de" baseline="0"/>
              <a:t> aus. Wie </a:t>
            </a:r>
            <a:r>
              <a:rPr lang="de" baseline="0" err="1"/>
              <a:t>z.b.</a:t>
            </a:r>
            <a:r>
              <a:rPr lang="de" baseline="0"/>
              <a:t> unser</a:t>
            </a:r>
            <a:r>
              <a:rPr lang="de-DE" baseline="0"/>
              <a:t> wirkliches geistliches Leben </a:t>
            </a:r>
            <a:r>
              <a:rPr lang="de" baseline="0"/>
              <a:t>aussieht.</a:t>
            </a:r>
          </a:p>
          <a:p>
            <a:pPr lvl="0" rtl="0"/>
            <a:endParaRPr lang="de" baseline="0"/>
          </a:p>
          <a:p>
            <a:pPr lvl="0" rtl="0"/>
            <a:r>
              <a:rPr lang="de-DE" baseline="0"/>
              <a:t>Wenn</a:t>
            </a:r>
            <a:r>
              <a:rPr lang="de" baseline="0"/>
              <a:t> bestimmte </a:t>
            </a:r>
            <a:r>
              <a:rPr lang="de-DE" baseline="0"/>
              <a:t> Strukturen unser geistliches Leben behindern, sollte ich dringend etwas daran ändern</a:t>
            </a:r>
            <a:r>
              <a:rPr lang="de" baseline="0"/>
              <a:t> und nicht einfach nur mehr machen.</a:t>
            </a:r>
          </a:p>
          <a:p>
            <a:endParaRPr lang="de-DE"/>
          </a:p>
        </p:txBody>
      </p:sp>
      <p:sp>
        <p:nvSpPr>
          <p:cNvPr id="4" name="Foliennummernplatzhalter 3"/>
          <p:cNvSpPr>
            <a:spLocks noGrp="1"/>
          </p:cNvSpPr>
          <p:nvPr>
            <p:ph type="sldNum" sz="quarter" idx="5"/>
          </p:nvPr>
        </p:nvSpPr>
        <p:spPr/>
        <p:txBody>
          <a:bodyPr/>
          <a:lstStyle/>
          <a:p>
            <a:fld id="{CC355739-F336-C648-B9C2-1CFAE8BA42AC}" type="slidenum">
              <a:rPr lang="de-DE" smtClean="0"/>
              <a:t>6</a:t>
            </a:fld>
            <a:endParaRPr lang="de-DE"/>
          </a:p>
        </p:txBody>
      </p:sp>
    </p:spTree>
    <p:extLst>
      <p:ext uri="{BB962C8B-B14F-4D97-AF65-F5344CB8AC3E}">
        <p14:creationId xmlns:p14="http://schemas.microsoft.com/office/powerpoint/2010/main" val="381193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355739-F336-C648-B9C2-1CFAE8BA42AC}" type="slidenum">
              <a:rPr lang="de-DE" smtClean="0"/>
              <a:t>7</a:t>
            </a:fld>
            <a:endParaRPr lang="de-DE"/>
          </a:p>
        </p:txBody>
      </p:sp>
    </p:spTree>
    <p:extLst>
      <p:ext uri="{BB962C8B-B14F-4D97-AF65-F5344CB8AC3E}">
        <p14:creationId xmlns:p14="http://schemas.microsoft.com/office/powerpoint/2010/main" val="42343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rtl="0"/>
            <a:r>
              <a:rPr lang="de-DE" dirty="0"/>
              <a:t>Wir alle kennen wahrscheinlich Situationen in unserem Leben, in den wir Kompromisse machen.</a:t>
            </a:r>
          </a:p>
          <a:p>
            <a:pPr lvl="0" rtl="0"/>
            <a:r>
              <a:rPr lang="de-DE" dirty="0"/>
              <a:t>Kompromiss ganz unterschiedlicher Art.</a:t>
            </a:r>
          </a:p>
          <a:p>
            <a:pPr lvl="0" rtl="0"/>
            <a:r>
              <a:rPr lang="de-DE" dirty="0"/>
              <a:t>Negativ und positiv.</a:t>
            </a:r>
          </a:p>
          <a:p>
            <a:pPr lvl="0" rtl="0"/>
            <a:r>
              <a:rPr lang="de-DE" dirty="0"/>
              <a:t>Hier habe ich mal einige Spannungsfelder aufgelistet.</a:t>
            </a:r>
          </a:p>
          <a:p>
            <a:pPr lvl="0" rtl="0"/>
            <a:endParaRPr lang="de-DE" dirty="0"/>
          </a:p>
          <a:p>
            <a:pPr lvl="0" rtl="0"/>
            <a:r>
              <a:rPr lang="de-DE" dirty="0"/>
              <a:t>Diskrepanz zwischen dem was mir klar ist und dem, was ich schaffe zu leben.</a:t>
            </a:r>
          </a:p>
          <a:p>
            <a:pPr lvl="0" rtl="0"/>
            <a:endParaRPr lang="de-DE" dirty="0"/>
          </a:p>
          <a:p>
            <a:pPr lvl="0" rtl="0"/>
            <a:r>
              <a:rPr lang="de" dirty="0"/>
              <a:t>Erst Folie anschauen, dann weiter</a:t>
            </a:r>
          </a:p>
          <a:p>
            <a:pPr lvl="0" rtl="0"/>
            <a:endParaRPr lang="de" dirty="0"/>
          </a:p>
          <a:p>
            <a:pPr lvl="0" rtl="0"/>
            <a:r>
              <a:rPr lang="de-DE" dirty="0"/>
              <a:t>Gibt es eine Diskrepanz zwischen dem, was wir in den Augen anderer scheinen und auch gerne sein wollen, und dem Leben, das wir in Wirklichkeit führen, wenn uns keiner sieht?</a:t>
            </a:r>
          </a:p>
          <a:p>
            <a:endParaRPr lang="de-DE" dirty="0"/>
          </a:p>
        </p:txBody>
      </p:sp>
      <p:sp>
        <p:nvSpPr>
          <p:cNvPr id="4" name="Foliennummernplatzhalter 3"/>
          <p:cNvSpPr>
            <a:spLocks noGrp="1"/>
          </p:cNvSpPr>
          <p:nvPr>
            <p:ph type="sldNum" sz="quarter" idx="5"/>
          </p:nvPr>
        </p:nvSpPr>
        <p:spPr/>
        <p:txBody>
          <a:bodyPr/>
          <a:lstStyle/>
          <a:p>
            <a:fld id="{CC355739-F336-C648-B9C2-1CFAE8BA42AC}" type="slidenum">
              <a:rPr lang="de-DE" smtClean="0"/>
              <a:t>8</a:t>
            </a:fld>
            <a:endParaRPr lang="de-DE"/>
          </a:p>
        </p:txBody>
      </p:sp>
    </p:spTree>
    <p:extLst>
      <p:ext uri="{BB962C8B-B14F-4D97-AF65-F5344CB8AC3E}">
        <p14:creationId xmlns:p14="http://schemas.microsoft.com/office/powerpoint/2010/main" val="359948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C355739-F336-C648-B9C2-1CFAE8BA42AC}" type="slidenum">
              <a:rPr lang="de-DE" smtClean="0"/>
              <a:t>9</a:t>
            </a:fld>
            <a:endParaRPr lang="de-DE"/>
          </a:p>
        </p:txBody>
      </p:sp>
    </p:spTree>
    <p:extLst>
      <p:ext uri="{BB962C8B-B14F-4D97-AF65-F5344CB8AC3E}">
        <p14:creationId xmlns:p14="http://schemas.microsoft.com/office/powerpoint/2010/main" val="320560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A51EC503-D8B6-1D4F-BC5A-0D8A3894AE05}"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413514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51EC503-D8B6-1D4F-BC5A-0D8A3894AE05}"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338375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51EC503-D8B6-1D4F-BC5A-0D8A3894AE05}"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131311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A51EC503-D8B6-1D4F-BC5A-0D8A3894AE05}"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27753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51EC503-D8B6-1D4F-BC5A-0D8A3894AE05}"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301384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A51EC503-D8B6-1D4F-BC5A-0D8A3894AE05}"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12550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A51EC503-D8B6-1D4F-BC5A-0D8A3894AE05}" type="datetimeFigureOut">
              <a:rPr lang="de-DE" smtClean="0"/>
              <a:t>24.02.2026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307160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A51EC503-D8B6-1D4F-BC5A-0D8A3894AE05}" type="datetimeFigureOut">
              <a:rPr lang="de-DE" smtClean="0"/>
              <a:t>24.02.2026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34910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EC503-D8B6-1D4F-BC5A-0D8A3894AE05}" type="datetimeFigureOut">
              <a:rPr lang="de-DE" smtClean="0"/>
              <a:t>24.02.2026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35558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51EC503-D8B6-1D4F-BC5A-0D8A3894AE05}"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242038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51EC503-D8B6-1D4F-BC5A-0D8A3894AE05}"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5E050-70FC-134B-A419-C404D55B0397}" type="slidenum">
              <a:rPr lang="de-DE" smtClean="0"/>
              <a:t>‹Nr.›</a:t>
            </a:fld>
            <a:endParaRPr lang="de-DE"/>
          </a:p>
        </p:txBody>
      </p:sp>
    </p:spTree>
    <p:extLst>
      <p:ext uri="{BB962C8B-B14F-4D97-AF65-F5344CB8AC3E}">
        <p14:creationId xmlns:p14="http://schemas.microsoft.com/office/powerpoint/2010/main" val="132266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1EC503-D8B6-1D4F-BC5A-0D8A3894AE05}" type="datetimeFigureOut">
              <a:rPr lang="de-DE" smtClean="0"/>
              <a:t>24.02.2026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5E050-70FC-134B-A419-C404D55B0397}" type="slidenum">
              <a:rPr lang="de-DE" smtClean="0"/>
              <a:t>‹Nr.›</a:t>
            </a:fld>
            <a:endParaRPr lang="de-DE"/>
          </a:p>
        </p:txBody>
      </p:sp>
    </p:spTree>
    <p:extLst>
      <p:ext uri="{BB962C8B-B14F-4D97-AF65-F5344CB8AC3E}">
        <p14:creationId xmlns:p14="http://schemas.microsoft.com/office/powerpoint/2010/main" val="30779686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DB7989-F3AC-845A-F233-22D3112CA81E}"/>
            </a:ext>
          </a:extLst>
        </p:cNvPr>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E93F5A1-F9D8-FFE8-EDF0-05AF5A684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33">
            <a:extLst>
              <a:ext uri="{FF2B5EF4-FFF2-40B4-BE49-F238E27FC236}">
                <a16:creationId xmlns:a16="http://schemas.microsoft.com/office/drawing/2014/main" id="{8121A672-9A6F-A2BB-E216-2F4C2FF0B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C10A39D6-5A25-D85F-C8FF-6A2FAB759E04}"/>
              </a:ext>
            </a:extLst>
          </p:cNvPr>
          <p:cNvSpPr>
            <a:spLocks noGrp="1"/>
          </p:cNvSpPr>
          <p:nvPr>
            <p:ph type="ctrTitle"/>
          </p:nvPr>
        </p:nvSpPr>
        <p:spPr>
          <a:xfrm>
            <a:off x="2558716" y="955309"/>
            <a:ext cx="7074568" cy="2898975"/>
          </a:xfrm>
        </p:spPr>
        <p:txBody>
          <a:bodyPr>
            <a:normAutofit/>
          </a:bodyPr>
          <a:lstStyle/>
          <a:p>
            <a:r>
              <a:rPr lang="de-DE" sz="6600">
                <a:solidFill>
                  <a:srgbClr val="FFFFFF"/>
                </a:solidFill>
              </a:rPr>
              <a:t>Mit Weisheit das Leben gestalten</a:t>
            </a:r>
          </a:p>
        </p:txBody>
      </p:sp>
      <p:sp>
        <p:nvSpPr>
          <p:cNvPr id="3" name="Untertitel 2">
            <a:extLst>
              <a:ext uri="{FF2B5EF4-FFF2-40B4-BE49-F238E27FC236}">
                <a16:creationId xmlns:a16="http://schemas.microsoft.com/office/drawing/2014/main" id="{0A1BE08E-5A32-C671-D92D-9A25C1DCC4EC}"/>
              </a:ext>
            </a:extLst>
          </p:cNvPr>
          <p:cNvSpPr>
            <a:spLocks noGrp="1"/>
          </p:cNvSpPr>
          <p:nvPr>
            <p:ph type="subTitle" idx="1"/>
          </p:nvPr>
        </p:nvSpPr>
        <p:spPr>
          <a:xfrm>
            <a:off x="2629381" y="4248927"/>
            <a:ext cx="6930189" cy="938463"/>
          </a:xfrm>
        </p:spPr>
        <p:txBody>
          <a:bodyPr>
            <a:normAutofit/>
          </a:bodyPr>
          <a:lstStyle/>
          <a:p>
            <a:endParaRPr lang="de-DE" dirty="0">
              <a:solidFill>
                <a:srgbClr val="FFFFFF"/>
              </a:solidFill>
            </a:endParaRPr>
          </a:p>
          <a:p>
            <a:r>
              <a:rPr lang="de-DE" dirty="0">
                <a:solidFill>
                  <a:srgbClr val="FFFFFF"/>
                </a:solidFill>
              </a:rPr>
              <a:t>Heute: Aufrichtig leben- innerlich reifen</a:t>
            </a:r>
          </a:p>
          <a:p>
            <a:endParaRPr lang="de-DE" dirty="0">
              <a:solidFill>
                <a:srgbClr val="FFFFFF"/>
              </a:solidFill>
            </a:endParaRPr>
          </a:p>
        </p:txBody>
      </p:sp>
      <p:sp>
        <p:nvSpPr>
          <p:cNvPr id="7" name="sketch line">
            <a:extLst>
              <a:ext uri="{FF2B5EF4-FFF2-40B4-BE49-F238E27FC236}">
                <a16:creationId xmlns:a16="http://schemas.microsoft.com/office/drawing/2014/main" id="{FF64BC89-3F64-CB0D-FFD7-D1CDAF3FE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53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DA97BE1-8527-5652-E3DD-31EB1F41AFCD}"/>
              </a:ext>
            </a:extLst>
          </p:cNvPr>
          <p:cNvSpPr>
            <a:spLocks noGrp="1"/>
          </p:cNvSpPr>
          <p:nvPr>
            <p:ph type="title"/>
          </p:nvPr>
        </p:nvSpPr>
        <p:spPr>
          <a:xfrm>
            <a:off x="838200" y="365125"/>
            <a:ext cx="10515600" cy="1325563"/>
          </a:xfrm>
        </p:spPr>
        <p:txBody>
          <a:bodyPr>
            <a:normAutofit/>
          </a:bodyPr>
          <a:lstStyle/>
          <a:p>
            <a:r>
              <a:rPr lang="de-DE" sz="5400"/>
              <a:t>Charakter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11EC0391-C775-B253-78A6-A0D7496C0C99}"/>
              </a:ext>
            </a:extLst>
          </p:cNvPr>
          <p:cNvSpPr>
            <a:spLocks noGrp="1"/>
          </p:cNvSpPr>
          <p:nvPr>
            <p:ph idx="1"/>
          </p:nvPr>
        </p:nvSpPr>
        <p:spPr>
          <a:xfrm>
            <a:off x="838200" y="1929384"/>
            <a:ext cx="10515600" cy="4251960"/>
          </a:xfrm>
        </p:spPr>
        <p:txBody>
          <a:bodyPr>
            <a:normAutofit/>
          </a:bodyPr>
          <a:lstStyle/>
          <a:p>
            <a:r>
              <a:rPr lang="de-DE" dirty="0"/>
              <a:t>C - C= C.   (Charisma – Charakter = Chaos)</a:t>
            </a:r>
          </a:p>
          <a:p>
            <a:r>
              <a:rPr lang="de-DE" dirty="0"/>
              <a:t>Die Gründe für Konflikte in unseren Gemeinden sind überwiegend Charakterschwächen</a:t>
            </a:r>
          </a:p>
          <a:p>
            <a:r>
              <a:rPr lang="de-DE" dirty="0"/>
              <a:t>C. Windler : 	</a:t>
            </a:r>
            <a:r>
              <a:rPr lang="de-DE" i="1" dirty="0"/>
              <a:t>“ Anforderungen an einen Mitarbeiter sind: 	Charakter, Charakter, Charakter- und zwar in dieser 	Reihenfolge!“</a:t>
            </a:r>
          </a:p>
          <a:p>
            <a:r>
              <a:rPr lang="de-DE" dirty="0"/>
              <a:t>Alltagsbeispiel: 	Mit der Polizei im Rückspiegel können die meisten den Vorgaben entsprechend fahren- ohne Probleme. Was tun sie ohne das Bild im Rückspiegel?</a:t>
            </a:r>
          </a:p>
        </p:txBody>
      </p:sp>
    </p:spTree>
    <p:extLst>
      <p:ext uri="{BB962C8B-B14F-4D97-AF65-F5344CB8AC3E}">
        <p14:creationId xmlns:p14="http://schemas.microsoft.com/office/powerpoint/2010/main" val="140550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8D8998-11C1-88A8-DC49-A233D706BC97}"/>
              </a:ext>
            </a:extLst>
          </p:cNvPr>
          <p:cNvSpPr>
            <a:spLocks noGrp="1"/>
          </p:cNvSpPr>
          <p:nvPr>
            <p:ph type="title"/>
          </p:nvPr>
        </p:nvSpPr>
        <p:spPr>
          <a:xfrm>
            <a:off x="838200" y="365125"/>
            <a:ext cx="10515600" cy="1325563"/>
          </a:xfrm>
        </p:spPr>
        <p:txBody>
          <a:bodyPr>
            <a:normAutofit/>
          </a:bodyPr>
          <a:lstStyle/>
          <a:p>
            <a:r>
              <a:rPr lang="de-DE" sz="5400"/>
              <a:t>Forts. Charakter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B69E44C0-E317-C909-84DF-AEE17F626685}"/>
              </a:ext>
            </a:extLst>
          </p:cNvPr>
          <p:cNvSpPr>
            <a:spLocks noGrp="1"/>
          </p:cNvSpPr>
          <p:nvPr>
            <p:ph idx="1"/>
          </p:nvPr>
        </p:nvSpPr>
        <p:spPr>
          <a:xfrm>
            <a:off x="838200" y="1929384"/>
            <a:ext cx="10515600" cy="4251960"/>
          </a:xfrm>
        </p:spPr>
        <p:txBody>
          <a:bodyPr>
            <a:normAutofit/>
          </a:bodyPr>
          <a:lstStyle/>
          <a:p>
            <a:r>
              <a:rPr lang="de-DE" sz="2200"/>
              <a:t>Charakter ist der Wille, das von Gott definierte Richtige zu tun, gleichgültig, was es uns persönlich kostet.</a:t>
            </a:r>
          </a:p>
          <a:p>
            <a:pPr lvl="1"/>
            <a:r>
              <a:rPr lang="de-DE" sz="2200"/>
              <a:t>Andy Stanley in </a:t>
            </a:r>
            <a:r>
              <a:rPr lang="de-DE" sz="2200" b="1" i="1"/>
              <a:t>Kompromisslos leben</a:t>
            </a:r>
          </a:p>
          <a:p>
            <a:pPr lvl="1"/>
            <a:endParaRPr lang="de-DE" sz="2200" b="1" i="1"/>
          </a:p>
          <a:p>
            <a:r>
              <a:rPr lang="de-DE" sz="2200"/>
              <a:t>Der Erfolg meines Dienstes entscheidet sich nicht so sehr am Stil oder an der Technik, sondern vornehmlich am Charakter.</a:t>
            </a:r>
          </a:p>
          <a:p>
            <a:endParaRPr lang="de-DE" sz="2200"/>
          </a:p>
          <a:p>
            <a:r>
              <a:rPr lang="de-DE" sz="2200"/>
              <a:t>Dort, wo Defizite in unserem Charakter bestehen, bezahlen wir in der Regel mit unseren Beziehungen.</a:t>
            </a:r>
          </a:p>
          <a:p>
            <a:pPr lvl="1"/>
            <a:r>
              <a:rPr lang="de-DE" sz="2200"/>
              <a:t>Gesunde, langfristige Beziehungen sind oft ein Beweis für einen guten Charakter</a:t>
            </a:r>
          </a:p>
          <a:p>
            <a:pPr marL="0" indent="0">
              <a:buNone/>
            </a:pPr>
            <a:endParaRPr lang="de-DE" sz="2200" b="1" i="1"/>
          </a:p>
        </p:txBody>
      </p:sp>
    </p:spTree>
    <p:extLst>
      <p:ext uri="{BB962C8B-B14F-4D97-AF65-F5344CB8AC3E}">
        <p14:creationId xmlns:p14="http://schemas.microsoft.com/office/powerpoint/2010/main" val="124507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D4D5A-272F-E011-FC8D-BB273F08CDB4}"/>
              </a:ext>
            </a:extLst>
          </p:cNvPr>
          <p:cNvSpPr>
            <a:spLocks noGrp="1"/>
          </p:cNvSpPr>
          <p:nvPr>
            <p:ph type="title"/>
          </p:nvPr>
        </p:nvSpPr>
        <p:spPr>
          <a:xfrm>
            <a:off x="838200" y="365125"/>
            <a:ext cx="10515600" cy="1325563"/>
          </a:xfrm>
        </p:spPr>
        <p:txBody>
          <a:bodyPr>
            <a:normAutofit/>
          </a:bodyPr>
          <a:lstStyle/>
          <a:p>
            <a:r>
              <a:rPr lang="de-DE" sz="5400"/>
              <a:t>Wie formt sich unser Charakter?</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E3E1B17-1E87-6E6C-64D7-AB439E9E9E67}"/>
              </a:ext>
            </a:extLst>
          </p:cNvPr>
          <p:cNvSpPr>
            <a:spLocks noGrp="1"/>
          </p:cNvSpPr>
          <p:nvPr>
            <p:ph idx="1"/>
          </p:nvPr>
        </p:nvSpPr>
        <p:spPr>
          <a:xfrm>
            <a:off x="838200" y="1929384"/>
            <a:ext cx="10515600" cy="4251960"/>
          </a:xfrm>
        </p:spPr>
        <p:txBody>
          <a:bodyPr>
            <a:noAutofit/>
          </a:bodyPr>
          <a:lstStyle/>
          <a:p>
            <a:r>
              <a:rPr lang="de-DE" dirty="0"/>
              <a:t>Persönlichkeit		unser Wesen</a:t>
            </a:r>
          </a:p>
          <a:p>
            <a:r>
              <a:rPr lang="de-DE" dirty="0"/>
              <a:t>Werte/Prioritäten	unser  inneres Koordinatensystem</a:t>
            </a:r>
          </a:p>
          <a:p>
            <a:r>
              <a:rPr lang="de-DE" dirty="0"/>
              <a:t>Erziehung			unsere Prägung, die wir erlebt haben</a:t>
            </a:r>
          </a:p>
          <a:p>
            <a:r>
              <a:rPr lang="de-DE" dirty="0"/>
              <a:t>Erfahrung			unsere Erlebnisse, die uns formen</a:t>
            </a:r>
          </a:p>
          <a:p>
            <a:r>
              <a:rPr lang="de-DE" dirty="0"/>
              <a:t>Menschen		der Einfluss, dem wir „ausgeliefert“ sind</a:t>
            </a:r>
          </a:p>
          <a:p>
            <a:endParaRPr lang="de-DE" dirty="0"/>
          </a:p>
          <a:p>
            <a:r>
              <a:rPr lang="de-DE" dirty="0"/>
              <a:t>Charakter wird u.a. durch die Gemeinschaft geprägt, in der wir uns aufhalten.</a:t>
            </a:r>
          </a:p>
        </p:txBody>
      </p:sp>
    </p:spTree>
    <p:extLst>
      <p:ext uri="{BB962C8B-B14F-4D97-AF65-F5344CB8AC3E}">
        <p14:creationId xmlns:p14="http://schemas.microsoft.com/office/powerpoint/2010/main" val="268185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92538" y="1585913"/>
            <a:ext cx="5040312" cy="3498850"/>
          </a:xfrm>
          <a:prstGeom prst="rect">
            <a:avLst/>
          </a:prstGeom>
          <a:solidFill>
            <a:schemeClr val="bg1">
              <a:alpha val="26000"/>
            </a:schemeClr>
          </a:solidFill>
          <a:ln w="12700" cap="flat">
            <a:solidFill>
              <a:schemeClr val="accent1">
                <a:shade val="50000"/>
              </a:schemeClr>
            </a:solidFill>
          </a:ln>
        </p:spPr>
        <p:txBody>
          <a:bodyPr anchor="ctr"/>
          <a:lstStyle>
            <a:lvl1pPr lvl="0" rtl="0">
              <a:defRPr/>
            </a:lvl1pPr>
          </a:lstStyle>
          <a:p>
            <a:endParaRPr/>
          </a:p>
        </p:txBody>
      </p:sp>
      <p:sp>
        <p:nvSpPr>
          <p:cNvPr id="3" name="Gerader Verbinder 2"/>
          <p:cNvSpPr/>
          <p:nvPr/>
        </p:nvSpPr>
        <p:spPr>
          <a:xfrm>
            <a:off x="6240464" y="620713"/>
            <a:ext cx="0" cy="5040312"/>
          </a:xfrm>
          <a:prstGeom prst="line">
            <a:avLst/>
          </a:prstGeom>
          <a:noFill/>
          <a:ln w="6350" cap="flat">
            <a:solidFill>
              <a:schemeClr val="accent1"/>
            </a:solidFill>
          </a:ln>
        </p:spPr>
        <p:txBody>
          <a:bodyPr/>
          <a:lstStyle>
            <a:lvl1pPr lvl="0" rtl="0">
              <a:defRPr/>
            </a:lvl1pPr>
          </a:lstStyle>
          <a:p>
            <a:endParaRPr/>
          </a:p>
        </p:txBody>
      </p:sp>
      <p:sp>
        <p:nvSpPr>
          <p:cNvPr id="4" name="Gerader Verbinder 3"/>
          <p:cNvSpPr/>
          <p:nvPr/>
        </p:nvSpPr>
        <p:spPr>
          <a:xfrm>
            <a:off x="1919288" y="3284538"/>
            <a:ext cx="8064500" cy="0"/>
          </a:xfrm>
          <a:prstGeom prst="line">
            <a:avLst/>
          </a:prstGeom>
          <a:noFill/>
          <a:ln w="6350" cap="flat">
            <a:solidFill>
              <a:schemeClr val="accent1"/>
            </a:solidFill>
          </a:ln>
        </p:spPr>
        <p:txBody>
          <a:bodyPr/>
          <a:lstStyle>
            <a:lvl1pPr lvl="0" rtl="0">
              <a:defRPr/>
            </a:lvl1pPr>
          </a:lstStyle>
          <a:p>
            <a:endParaRPr/>
          </a:p>
        </p:txBody>
      </p:sp>
      <p:sp>
        <p:nvSpPr>
          <p:cNvPr id="5" name="Textfeld 4"/>
          <p:cNvSpPr txBox="1"/>
          <p:nvPr/>
        </p:nvSpPr>
        <p:spPr>
          <a:xfrm>
            <a:off x="6409857" y="2154544"/>
            <a:ext cx="2808285" cy="646113"/>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WER ICH BIN</a:t>
            </a:r>
          </a:p>
          <a:p>
            <a:pPr lvl="0" rtl="0">
              <a:buNone/>
            </a:pPr>
            <a:r>
              <a:rPr lang="de-DE" sz="1800">
                <a:latin typeface="Tahoma"/>
              </a:rPr>
              <a:t>- Charaktermerkmale</a:t>
            </a:r>
          </a:p>
        </p:txBody>
      </p:sp>
      <p:sp>
        <p:nvSpPr>
          <p:cNvPr id="6" name="Textfeld 5"/>
          <p:cNvSpPr txBox="1"/>
          <p:nvPr/>
        </p:nvSpPr>
        <p:spPr>
          <a:xfrm>
            <a:off x="4184474" y="2091194"/>
            <a:ext cx="1727201" cy="922337"/>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WAS ICH TUE</a:t>
            </a:r>
          </a:p>
          <a:p>
            <a:pPr lvl="0" rtl="0">
              <a:buNone/>
            </a:pPr>
            <a:r>
              <a:rPr lang="de-DE" sz="1800">
                <a:latin typeface="Tahoma"/>
              </a:rPr>
              <a:t>- Pflichten</a:t>
            </a:r>
          </a:p>
        </p:txBody>
      </p:sp>
      <p:sp>
        <p:nvSpPr>
          <p:cNvPr id="7" name="Textfeld 6"/>
          <p:cNvSpPr txBox="1"/>
          <p:nvPr/>
        </p:nvSpPr>
        <p:spPr>
          <a:xfrm>
            <a:off x="3935414" y="3790951"/>
            <a:ext cx="2160587" cy="646113"/>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WAS ICH GLAUBE</a:t>
            </a:r>
          </a:p>
          <a:p>
            <a:pPr lvl="0" rtl="0">
              <a:buNone/>
            </a:pPr>
            <a:r>
              <a:rPr lang="de-DE" sz="1800">
                <a:latin typeface="Tahoma"/>
              </a:rPr>
              <a:t>- Theologie</a:t>
            </a:r>
          </a:p>
        </p:txBody>
      </p:sp>
      <p:sp>
        <p:nvSpPr>
          <p:cNvPr id="8" name="Textfeld 7"/>
          <p:cNvSpPr txBox="1"/>
          <p:nvPr/>
        </p:nvSpPr>
        <p:spPr>
          <a:xfrm>
            <a:off x="6672264" y="3789363"/>
            <a:ext cx="2232025" cy="646112"/>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WIE ICH WACHSE</a:t>
            </a:r>
          </a:p>
          <a:p>
            <a:pPr lvl="0" rtl="0">
              <a:buNone/>
            </a:pPr>
            <a:r>
              <a:rPr lang="de-DE" sz="1800">
                <a:latin typeface="Tahoma"/>
              </a:rPr>
              <a:t>- Spiritualität</a:t>
            </a:r>
          </a:p>
        </p:txBody>
      </p:sp>
      <p:sp>
        <p:nvSpPr>
          <p:cNvPr id="9" name="Textfeld 8"/>
          <p:cNvSpPr txBox="1"/>
          <p:nvPr/>
        </p:nvSpPr>
        <p:spPr>
          <a:xfrm>
            <a:off x="1919289" y="2492376"/>
            <a:ext cx="1728787" cy="646113"/>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b="1" i="1">
                <a:latin typeface="Tahoma"/>
              </a:rPr>
              <a:t>Sichtbare </a:t>
            </a:r>
          </a:p>
          <a:p>
            <a:pPr lvl="0" rtl="0">
              <a:buNone/>
            </a:pPr>
            <a:r>
              <a:rPr lang="de-DE" sz="1800" b="1" i="1">
                <a:latin typeface="Tahoma"/>
              </a:rPr>
              <a:t>Welt</a:t>
            </a:r>
          </a:p>
        </p:txBody>
      </p:sp>
      <p:sp>
        <p:nvSpPr>
          <p:cNvPr id="10" name="Textfeld 9"/>
          <p:cNvSpPr txBox="1"/>
          <p:nvPr/>
        </p:nvSpPr>
        <p:spPr>
          <a:xfrm>
            <a:off x="1919288" y="3644901"/>
            <a:ext cx="1655762" cy="646113"/>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b="1" i="1">
                <a:latin typeface="Tahoma"/>
              </a:rPr>
              <a:t>Unsichtbare</a:t>
            </a:r>
          </a:p>
          <a:p>
            <a:pPr lvl="0" rtl="0">
              <a:buNone/>
            </a:pPr>
            <a:r>
              <a:rPr lang="de-DE" sz="1800" b="1" i="1">
                <a:latin typeface="Tahoma"/>
              </a:rPr>
              <a:t>Welt</a:t>
            </a:r>
          </a:p>
        </p:txBody>
      </p:sp>
      <p:sp>
        <p:nvSpPr>
          <p:cNvPr id="11" name="Textfeld 10"/>
          <p:cNvSpPr txBox="1"/>
          <p:nvPr/>
        </p:nvSpPr>
        <p:spPr>
          <a:xfrm>
            <a:off x="1919288" y="5735639"/>
            <a:ext cx="8208964" cy="646112"/>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Bonheoffer: </a:t>
            </a:r>
            <a:r>
              <a:rPr lang="de-DE" sz="1800" i="1">
                <a:latin typeface="Tahoma"/>
              </a:rPr>
              <a:t>Wenn du deine Seele nicht kontrollierst, werden deine 		    Leidenschaften….dich (und andere) vom Weg abbringen.</a:t>
            </a:r>
          </a:p>
        </p:txBody>
      </p:sp>
      <p:sp>
        <p:nvSpPr>
          <p:cNvPr id="12" name="Textfeld 11"/>
          <p:cNvSpPr txBox="1"/>
          <p:nvPr/>
        </p:nvSpPr>
        <p:spPr>
          <a:xfrm>
            <a:off x="8472489" y="1104901"/>
            <a:ext cx="2160588" cy="523875"/>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2800">
                <a:latin typeface="Tahoma"/>
              </a:rPr>
              <a:t>HANDELN</a:t>
            </a:r>
          </a:p>
        </p:txBody>
      </p:sp>
      <p:sp>
        <p:nvSpPr>
          <p:cNvPr id="13" name="Rechteck 12"/>
          <p:cNvSpPr/>
          <p:nvPr/>
        </p:nvSpPr>
        <p:spPr>
          <a:xfrm>
            <a:off x="8543926" y="5018089"/>
            <a:ext cx="1717675" cy="523875"/>
          </a:xfrm>
          <a:prstGeom prst="rect">
            <a:avLst/>
          </a:prstGeom>
          <a:noFill/>
          <a:ln>
            <a:noFill/>
          </a:ln>
        </p:spPr>
        <p:txBody>
          <a:bodyPr wrap="none"/>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2800">
                <a:latin typeface="Tahoma"/>
              </a:rPr>
              <a:t>HALTUNG</a:t>
            </a:r>
          </a:p>
        </p:txBody>
      </p:sp>
      <p:sp>
        <p:nvSpPr>
          <p:cNvPr id="14" name="Pfeil nach unten 13"/>
          <p:cNvSpPr/>
          <p:nvPr/>
        </p:nvSpPr>
        <p:spPr>
          <a:xfrm rot="10800000">
            <a:off x="8975726" y="2103438"/>
            <a:ext cx="360363" cy="2405062"/>
          </a:xfrm>
          <a:prstGeom prst="downArrow">
            <a:avLst/>
          </a:prstGeom>
          <a:solidFill>
            <a:schemeClr val="accent1"/>
          </a:solidFill>
          <a:ln w="12700" cap="flat">
            <a:solidFill>
              <a:schemeClr val="accent1">
                <a:shade val="50000"/>
              </a:schemeClr>
            </a:solidFill>
          </a:ln>
        </p:spPr>
        <p:txBody>
          <a:bodyPr anchor="ctr"/>
          <a:lstStyle>
            <a:lvl1pPr lvl="0" rtl="0">
              <a:defRPr/>
            </a:lvl1pPr>
          </a:lstStyle>
          <a:p>
            <a:endParaRPr/>
          </a:p>
        </p:txBody>
      </p:sp>
      <p:sp>
        <p:nvSpPr>
          <p:cNvPr id="15" name="Textfeld 14"/>
          <p:cNvSpPr txBox="1"/>
          <p:nvPr/>
        </p:nvSpPr>
        <p:spPr>
          <a:xfrm>
            <a:off x="9274176" y="3306764"/>
            <a:ext cx="1285875" cy="369887"/>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beeinflußt </a:t>
            </a:r>
          </a:p>
        </p:txBody>
      </p:sp>
      <p:sp>
        <p:nvSpPr>
          <p:cNvPr id="16" name="Textfeld 15"/>
          <p:cNvSpPr txBox="1"/>
          <p:nvPr/>
        </p:nvSpPr>
        <p:spPr>
          <a:xfrm>
            <a:off x="7535864" y="5084764"/>
            <a:ext cx="1152525" cy="369887"/>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Herzens-</a:t>
            </a:r>
          </a:p>
        </p:txBody>
      </p:sp>
      <p:sp>
        <p:nvSpPr>
          <p:cNvPr id="17" name="Textfeld 16"/>
          <p:cNvSpPr txBox="1"/>
          <p:nvPr/>
        </p:nvSpPr>
        <p:spPr>
          <a:xfrm>
            <a:off x="7104064" y="1187450"/>
            <a:ext cx="2454275" cy="369888"/>
          </a:xfrm>
          <a:prstGeom prst="rect">
            <a:avLst/>
          </a:prstGeom>
          <a:noFill/>
          <a:ln>
            <a:noFill/>
          </a:ln>
        </p:spPr>
        <p:txBody>
          <a:bodyPr/>
          <a:lstStyle>
            <a:lvl1pPr lvl="0" rtl="0">
              <a:spcBef>
                <a:spcPct val="20000"/>
              </a:spcBef>
              <a:buClr>
                <a:schemeClr val="accent1"/>
              </a:buClr>
              <a:buSzPct val="85000"/>
              <a:buFont typeface="Wingdings 2"/>
              <a:buChar char=""/>
              <a:defRPr sz="2700">
                <a:solidFill>
                  <a:schemeClr val="tx1"/>
                </a:solidFill>
                <a:latin typeface="Georgia"/>
              </a:defRPr>
            </a:lvl1pPr>
          </a:lstStyle>
          <a:p>
            <a:pPr lvl="0" rtl="0">
              <a:buNone/>
            </a:pPr>
            <a:r>
              <a:rPr lang="de-DE" sz="1800">
                <a:latin typeface="Tahoma"/>
              </a:rPr>
              <a:t>Fähigkeiten-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txBox="1">
            <a:spLocks noGrp="1"/>
          </p:cNvSpPr>
          <p:nvPr>
            <p:ph type="title"/>
          </p:nvPr>
        </p:nvSpPr>
        <p:spPr>
          <a:xfrm>
            <a:off x="1452656" y="1444741"/>
            <a:ext cx="9357865" cy="1041901"/>
          </a:xfrm>
          <a:prstGeom prst="rect">
            <a:avLst/>
          </a:prstGeom>
        </p:spPr>
        <p:txBody>
          <a:bodyPr>
            <a:normAutofit/>
          </a:bodyPr>
          <a:lstStyle>
            <a:lvl1pPr lvl="0" rtl="0">
              <a:defRPr/>
            </a:lvl1pPr>
          </a:lstStyle>
          <a:p>
            <a:pPr lvl="0" rtl="0"/>
            <a:r>
              <a:rPr lang="de-DE" sz="4000"/>
              <a:t>Merkmale eines reifen Charakters</a:t>
            </a:r>
          </a:p>
        </p:txBody>
      </p:sp>
      <p:sp>
        <p:nvSpPr>
          <p:cNvPr id="3" name="Textplatzhalter 2"/>
          <p:cNvSpPr txBox="1">
            <a:spLocks noGrp="1"/>
          </p:cNvSpPr>
          <p:nvPr>
            <p:ph sz="half" idx="1"/>
          </p:nvPr>
        </p:nvSpPr>
        <p:spPr>
          <a:xfrm>
            <a:off x="1276710" y="2701427"/>
            <a:ext cx="4803364" cy="2699968"/>
          </a:xfrm>
          <a:prstGeom prst="rect">
            <a:avLst/>
          </a:prstGeom>
        </p:spPr>
        <p:txBody>
          <a:bodyPr>
            <a:noAutofit/>
          </a:bodyPr>
          <a:lstStyle>
            <a:lvl1pPr lvl="0" rtl="0">
              <a:defRPr/>
            </a:lvl1pPr>
          </a:lstStyle>
          <a:p>
            <a:pPr lvl="0" rtl="0"/>
            <a:r>
              <a:rPr lang="de-DE" sz="1600" dirty="0"/>
              <a:t>Verlässlichkeit im Wort und Verhalten         </a:t>
            </a:r>
            <a:r>
              <a:rPr lang="de-DE" sz="1600" dirty="0" err="1"/>
              <a:t>Mt</a:t>
            </a:r>
            <a:r>
              <a:rPr lang="de-DE" sz="1600" dirty="0"/>
              <a:t> 5: 37</a:t>
            </a:r>
          </a:p>
          <a:p>
            <a:pPr lvl="0" rtl="0"/>
            <a:r>
              <a:rPr lang="de-DE" sz="1600" dirty="0"/>
              <a:t>Wahrhaftigkeit </a:t>
            </a:r>
            <a:r>
              <a:rPr lang="de-DE" sz="1600" dirty="0" err="1"/>
              <a:t>Eph</a:t>
            </a:r>
            <a:r>
              <a:rPr lang="de-DE" sz="1600" dirty="0"/>
              <a:t> 4: 25</a:t>
            </a:r>
          </a:p>
          <a:p>
            <a:pPr lvl="0" rtl="0"/>
            <a:r>
              <a:rPr lang="de-DE" sz="1600" dirty="0"/>
              <a:t>Versöhnungsbereitschaft </a:t>
            </a:r>
            <a:r>
              <a:rPr lang="de-DE" sz="1600" dirty="0" err="1"/>
              <a:t>Eph</a:t>
            </a:r>
            <a:r>
              <a:rPr lang="de-DE" sz="1600" dirty="0"/>
              <a:t> 4: 32</a:t>
            </a:r>
          </a:p>
          <a:p>
            <a:pPr lvl="0" rtl="0"/>
            <a:r>
              <a:rPr lang="de-DE" sz="1600" dirty="0"/>
              <a:t>Güte und Freundlichkeit Phil 4: 5</a:t>
            </a:r>
          </a:p>
          <a:p>
            <a:pPr lvl="0" rtl="0"/>
            <a:r>
              <a:rPr lang="de-DE" sz="1600" dirty="0"/>
              <a:t>Geduld und Ausdauer  </a:t>
            </a:r>
            <a:r>
              <a:rPr lang="de-DE" sz="1600" dirty="0" err="1"/>
              <a:t>Hebr</a:t>
            </a:r>
            <a:r>
              <a:rPr lang="de-DE" sz="1600" dirty="0"/>
              <a:t> 10: 35</a:t>
            </a:r>
          </a:p>
          <a:p>
            <a:pPr lvl="0" rtl="0"/>
            <a:r>
              <a:rPr lang="de-DE" sz="1600" dirty="0"/>
              <a:t>Selbstreflexion  </a:t>
            </a:r>
            <a:r>
              <a:rPr lang="de-DE" sz="1600" dirty="0" err="1"/>
              <a:t>Mt</a:t>
            </a:r>
            <a:r>
              <a:rPr lang="de-DE" sz="1600" dirty="0"/>
              <a:t> 7:3ff</a:t>
            </a:r>
          </a:p>
          <a:p>
            <a:pPr lvl="0" rtl="0"/>
            <a:r>
              <a:rPr lang="de-DE" sz="1600" dirty="0"/>
              <a:t>Dienstbereitschaft  Phil 2: 3</a:t>
            </a:r>
          </a:p>
          <a:p>
            <a:pPr lvl="0" rtl="0"/>
            <a:r>
              <a:rPr lang="de-DE" sz="1600" dirty="0"/>
              <a:t>Reif ist, wer wirklich liebt!  Gott und seinen Nächsten!</a:t>
            </a:r>
          </a:p>
        </p:txBody>
      </p:sp>
      <p:sp>
        <p:nvSpPr>
          <p:cNvPr id="4" name="Textplatzhalter 3"/>
          <p:cNvSpPr txBox="1">
            <a:spLocks noGrp="1"/>
          </p:cNvSpPr>
          <p:nvPr>
            <p:ph sz="half" idx="2"/>
          </p:nvPr>
        </p:nvSpPr>
        <p:spPr>
          <a:xfrm>
            <a:off x="6256020" y="2701427"/>
            <a:ext cx="4554501" cy="2699968"/>
          </a:xfrm>
          <a:prstGeom prst="rect">
            <a:avLst/>
          </a:prstGeom>
        </p:spPr>
        <p:txBody>
          <a:bodyPr>
            <a:normAutofit/>
          </a:bodyPr>
          <a:lstStyle>
            <a:lvl1pPr lvl="0" rtl="0">
              <a:defRPr/>
            </a:lvl1pPr>
          </a:lstStyle>
          <a:p>
            <a:pPr lvl="0" rtl="0"/>
            <a:r>
              <a:rPr lang="de-DE" sz="1600"/>
              <a:t>Unterscheidungsvermögen von Gut und Böse  Hebr 5</a:t>
            </a:r>
          </a:p>
          <a:p>
            <a:pPr lvl="0" rtl="0"/>
            <a:r>
              <a:rPr lang="de-DE" sz="1600"/>
              <a:t>Weisheit und Einsicht, die Gottes Geist schenkt</a:t>
            </a:r>
          </a:p>
          <a:p>
            <a:pPr lvl="0" rtl="0"/>
            <a:r>
              <a:rPr lang="de-DE" sz="1600"/>
              <a:t>Sein Leben fokussiert zu gestalten</a:t>
            </a:r>
          </a:p>
          <a:p>
            <a:pPr lvl="0" rtl="0"/>
            <a:r>
              <a:rPr lang="de-DE" sz="1600"/>
              <a:t>Engagiertes Einbringen (Frucht)</a:t>
            </a:r>
          </a:p>
          <a:p>
            <a:pPr lvl="0" rtl="0"/>
            <a:r>
              <a:rPr lang="de-DE" sz="1600"/>
              <a:t>Wachsende Gotteserkenntnis</a:t>
            </a:r>
          </a:p>
          <a:p>
            <a:pPr lvl="0" rtl="0"/>
            <a:r>
              <a:rPr lang="de-DE" sz="1600"/>
              <a:t>Inneres Stehvermögen</a:t>
            </a:r>
          </a:p>
          <a:p>
            <a:pPr lvl="0" rtl="0"/>
            <a:r>
              <a:rPr lang="de-DE" sz="1600"/>
              <a:t>Lebensfreude und wachsende Dankbarkeit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a:prstGeom prst="rect">
            <a:avLst/>
          </a:prstGeom>
        </p:spPr>
        <p:txBody>
          <a:bodyPr/>
          <a:lstStyle>
            <a:lvl1pPr lvl="0" rtl="0">
              <a:defRPr/>
            </a:lvl1pPr>
          </a:lstStyle>
          <a:p>
            <a:pPr lvl="0" rtl="0"/>
            <a:r>
              <a:rPr lang="de-DE"/>
              <a:t>Merkmale eines unreifen Charakters</a:t>
            </a:r>
          </a:p>
        </p:txBody>
      </p:sp>
      <p:sp>
        <p:nvSpPr>
          <p:cNvPr id="3" name="Textplatzhalter 2"/>
          <p:cNvSpPr txBox="1">
            <a:spLocks noGrp="1"/>
          </p:cNvSpPr>
          <p:nvPr>
            <p:ph idx="1"/>
          </p:nvPr>
        </p:nvSpPr>
        <p:spPr>
          <a:xfrm>
            <a:off x="1518214" y="1875164"/>
            <a:ext cx="7729728" cy="3949903"/>
          </a:xfrm>
          <a:prstGeom prst="rect">
            <a:avLst/>
          </a:prstGeom>
        </p:spPr>
        <p:txBody>
          <a:bodyPr>
            <a:normAutofit/>
          </a:bodyPr>
          <a:lstStyle>
            <a:lvl1pPr lvl="0" rtl="0">
              <a:defRPr/>
            </a:lvl1pPr>
          </a:lstStyle>
          <a:p>
            <a:pPr lvl="0" rtl="0"/>
            <a:r>
              <a:rPr lang="de-DE" sz="2400" dirty="0"/>
              <a:t>Mangelnde Entscheidungskraft</a:t>
            </a:r>
          </a:p>
          <a:p>
            <a:pPr lvl="0" rtl="0"/>
            <a:r>
              <a:rPr lang="de-DE" sz="2400" dirty="0"/>
              <a:t>Äußerlichkeiten überwiegen</a:t>
            </a:r>
          </a:p>
          <a:p>
            <a:pPr lvl="0" rtl="0"/>
            <a:r>
              <a:rPr lang="de-DE" sz="2400" dirty="0"/>
              <a:t>Leben im Mainstream  </a:t>
            </a:r>
          </a:p>
          <a:p>
            <a:pPr lvl="0" rtl="0"/>
            <a:r>
              <a:rPr lang="de-DE" sz="2400" dirty="0"/>
              <a:t>Wenig kritikfähig (beratungsresistent)</a:t>
            </a:r>
          </a:p>
          <a:p>
            <a:pPr lvl="0" rtl="0"/>
            <a:r>
              <a:rPr lang="de-DE" sz="2400" dirty="0"/>
              <a:t>Kaum in der Lage Durststrecken zu überwinden</a:t>
            </a:r>
          </a:p>
          <a:p>
            <a:pPr lvl="0" rtl="0"/>
            <a:r>
              <a:rPr lang="de-DE" sz="2400" dirty="0"/>
              <a:t>Orientierung an anderen</a:t>
            </a:r>
          </a:p>
          <a:p>
            <a:pPr lvl="0" rtl="0"/>
            <a:r>
              <a:rPr lang="de-DE" sz="2400" dirty="0"/>
              <a:t>Kurzfristige Erfüllung von Wünschen</a:t>
            </a:r>
          </a:p>
          <a:p>
            <a:pPr lvl="0" rtl="0"/>
            <a:r>
              <a:rPr lang="de-DE" sz="2400" dirty="0"/>
              <a:t>Keine Verantwortung übernehmen wollen</a:t>
            </a:r>
          </a:p>
        </p:txBody>
      </p:sp>
      <p:sp>
        <p:nvSpPr>
          <p:cNvPr id="4" name="Textfeld 3"/>
          <p:cNvSpPr txBox="1"/>
          <p:nvPr/>
        </p:nvSpPr>
        <p:spPr>
          <a:xfrm>
            <a:off x="5184443" y="2511756"/>
            <a:ext cx="1828800" cy="1828800"/>
          </a:xfrm>
          <a:prstGeom prst="rect">
            <a:avLst/>
          </a:prstGeom>
          <a:noFill/>
        </p:spPr>
        <p:txBody>
          <a:bodyPr wrap="square"/>
          <a:lstStyle>
            <a:lvl1pPr lvl="0" rtl="0">
              <a:defRPr/>
            </a:lvl1pPr>
          </a:lstStyle>
          <a:p>
            <a:endParaRPr/>
          </a:p>
        </p:txBody>
      </p:sp>
      <p:sp>
        <p:nvSpPr>
          <p:cNvPr id="5" name="Textfeld 4"/>
          <p:cNvSpPr txBox="1"/>
          <p:nvPr/>
        </p:nvSpPr>
        <p:spPr>
          <a:xfrm>
            <a:off x="8506303" y="1982820"/>
            <a:ext cx="3151161" cy="2308324"/>
          </a:xfrm>
          <a:prstGeom prst="rect">
            <a:avLst/>
          </a:prstGeom>
          <a:noFill/>
        </p:spPr>
        <p:txBody>
          <a:bodyPr wrap="square"/>
          <a:lstStyle>
            <a:lvl1pPr lvl="0" rtl="0">
              <a:defRPr/>
            </a:lvl1pPr>
          </a:lstStyle>
          <a:p>
            <a:pPr lvl="0" algn="ctr" rtl="0"/>
            <a:r>
              <a:rPr lang="de-DE" sz="2400" i="1"/>
              <a:t>„Ein großer Teil unserer Gesellschaft besteht aus Volljährigen. Sie wachsen körperlich aber wenig mental und emotional.“</a:t>
            </a:r>
          </a:p>
          <a:p>
            <a:pPr lvl="0" algn="ctr" rtl="0"/>
            <a:r>
              <a:rPr lang="de-DE" sz="2400" i="1"/>
              <a:t>Thomas </a:t>
            </a:r>
            <a:r>
              <a:rPr lang="de-DE" sz="2400" i="1" err="1"/>
              <a:t>Härry</a:t>
            </a:r>
            <a:endParaRPr lang="de-DE" sz="2400" i="1"/>
          </a:p>
        </p:txBody>
      </p:sp>
      <p:sp>
        <p:nvSpPr>
          <p:cNvPr id="6" name="Textfeld 5"/>
          <p:cNvSpPr txBox="1"/>
          <p:nvPr/>
        </p:nvSpPr>
        <p:spPr>
          <a:xfrm>
            <a:off x="4757172" y="5972083"/>
            <a:ext cx="7071246" cy="646331"/>
          </a:xfrm>
          <a:prstGeom prst="rect">
            <a:avLst/>
          </a:prstGeom>
          <a:noFill/>
        </p:spPr>
        <p:txBody>
          <a:bodyPr wrap="square"/>
          <a:lstStyle>
            <a:lvl1pPr lvl="0" rtl="0">
              <a:defRPr/>
            </a:lvl1pPr>
          </a:lstStyle>
          <a:p>
            <a:pPr lvl="0" algn="l" rtl="0"/>
            <a:r>
              <a:rPr lang="de-DE" b="1"/>
              <a:t>Meine  persönliche Reife ist der wichtigste Beitrag für meine Gemeinde, für meine Familie, für mein Umfeld und mich selbst.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8CE523D-4446-9832-E93D-7889A77EE41D}"/>
              </a:ext>
            </a:extLst>
          </p:cNvPr>
          <p:cNvPicPr>
            <a:picLocks noChangeAspect="1"/>
          </p:cNvPicPr>
          <p:nvPr/>
        </p:nvPicPr>
        <p:blipFill>
          <a:blip r:embed="rId3"/>
          <a:stretch>
            <a:fillRect/>
          </a:stretch>
        </p:blipFill>
        <p:spPr>
          <a:xfrm>
            <a:off x="460444" y="0"/>
            <a:ext cx="10403867" cy="6731914"/>
          </a:xfrm>
          <a:prstGeom prst="rect">
            <a:avLst/>
          </a:prstGeom>
        </p:spPr>
      </p:pic>
    </p:spTree>
    <p:extLst>
      <p:ext uri="{BB962C8B-B14F-4D97-AF65-F5344CB8AC3E}">
        <p14:creationId xmlns:p14="http://schemas.microsoft.com/office/powerpoint/2010/main" val="174965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CE3D6A-95AB-FC61-7D05-524F196C590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09363A-AB45-771F-9666-30B7D91D489F}"/>
              </a:ext>
            </a:extLst>
          </p:cNvPr>
          <p:cNvSpPr>
            <a:spLocks noGrp="1"/>
          </p:cNvSpPr>
          <p:nvPr>
            <p:ph type="title"/>
          </p:nvPr>
        </p:nvSpPr>
        <p:spPr>
          <a:xfrm>
            <a:off x="838200" y="668377"/>
            <a:ext cx="10515600" cy="1325563"/>
          </a:xfrm>
        </p:spPr>
        <p:txBody>
          <a:bodyPr>
            <a:normAutofit/>
          </a:bodyPr>
          <a:lstStyle/>
          <a:p>
            <a:r>
              <a:rPr lang="de-DE" sz="2800" dirty="0"/>
              <a:t>Aufrichtig leben – innerlich reifen</a:t>
            </a:r>
            <a:br>
              <a:rPr lang="de-DE" sz="2800" dirty="0"/>
            </a:br>
            <a:br>
              <a:rPr lang="de-DE" sz="2800" dirty="0"/>
            </a:br>
            <a:r>
              <a:rPr lang="de-DE" sz="2800" dirty="0"/>
              <a:t>Integrität und Charakter</a:t>
            </a:r>
          </a:p>
        </p:txBody>
      </p:sp>
      <p:sp>
        <p:nvSpPr>
          <p:cNvPr id="4" name="Inhaltsplatzhalter 3">
            <a:extLst>
              <a:ext uri="{FF2B5EF4-FFF2-40B4-BE49-F238E27FC236}">
                <a16:creationId xmlns:a16="http://schemas.microsoft.com/office/drawing/2014/main" id="{A925B54F-7282-522F-FF46-2FF5B02BC37C}"/>
              </a:ext>
            </a:extLst>
          </p:cNvPr>
          <p:cNvSpPr>
            <a:spLocks noGrp="1"/>
          </p:cNvSpPr>
          <p:nvPr>
            <p:ph sz="half" idx="1"/>
          </p:nvPr>
        </p:nvSpPr>
        <p:spPr>
          <a:xfrm>
            <a:off x="838200" y="2177456"/>
            <a:ext cx="5097780" cy="3795748"/>
          </a:xfrm>
        </p:spPr>
        <p:txBody>
          <a:bodyPr>
            <a:noAutofit/>
          </a:bodyPr>
          <a:lstStyle/>
          <a:p>
            <a:pPr marL="0" indent="0"/>
            <a:r>
              <a:rPr lang="de-DE" sz="1800" dirty="0"/>
              <a:t>Suche die Wahrheit und gib sie niemals preis; und bemühe dich um Weisheit, Einsicht und  Selbstbeherrschung  </a:t>
            </a:r>
          </a:p>
          <a:p>
            <a:pPr marL="0" indent="0"/>
            <a:r>
              <a:rPr lang="de-DE" sz="1800" dirty="0" err="1"/>
              <a:t>Spr</a:t>
            </a:r>
            <a:r>
              <a:rPr lang="de-DE" sz="1800" dirty="0"/>
              <a:t> 23: 23</a:t>
            </a:r>
          </a:p>
          <a:p>
            <a:pPr marL="0" indent="0"/>
            <a:endParaRPr lang="de-DE" sz="1800" dirty="0"/>
          </a:p>
          <a:p>
            <a:pPr marL="0" indent="0"/>
            <a:r>
              <a:rPr lang="de-DE" sz="1800" dirty="0"/>
              <a:t>Eisen schärft Eisen, ebenso schärft ein Mensch einen anderen</a:t>
            </a:r>
          </a:p>
          <a:p>
            <a:pPr marL="0" indent="0"/>
            <a:r>
              <a:rPr lang="de-DE" sz="1800" dirty="0" err="1"/>
              <a:t>Spr</a:t>
            </a:r>
            <a:r>
              <a:rPr lang="de-DE" sz="1800" dirty="0"/>
              <a:t> 27: 17</a:t>
            </a:r>
          </a:p>
          <a:p>
            <a:pPr marL="0" indent="0"/>
            <a:endParaRPr lang="de-DE" sz="1800" dirty="0"/>
          </a:p>
          <a:p>
            <a:pPr marL="0" indent="0"/>
            <a:r>
              <a:rPr lang="de-DE" sz="1800" dirty="0"/>
              <a:t>Die Menschen fürchten ist eine gefährliche Falle, wer aber auf den Herrn vertraut, lebt unter seinem Schutz.</a:t>
            </a:r>
          </a:p>
          <a:p>
            <a:pPr marL="0" indent="0"/>
            <a:r>
              <a:rPr lang="de-DE" sz="1800" dirty="0" err="1"/>
              <a:t>Spr</a:t>
            </a:r>
            <a:r>
              <a:rPr lang="de-DE" sz="1800" dirty="0"/>
              <a:t> 29: 25</a:t>
            </a:r>
          </a:p>
        </p:txBody>
      </p:sp>
      <p:sp>
        <p:nvSpPr>
          <p:cNvPr id="5" name="Inhaltsplatzhalter 4">
            <a:extLst>
              <a:ext uri="{FF2B5EF4-FFF2-40B4-BE49-F238E27FC236}">
                <a16:creationId xmlns:a16="http://schemas.microsoft.com/office/drawing/2014/main" id="{54445483-EF43-32DF-A731-3A2A7799F099}"/>
              </a:ext>
            </a:extLst>
          </p:cNvPr>
          <p:cNvSpPr>
            <a:spLocks noGrp="1"/>
          </p:cNvSpPr>
          <p:nvPr>
            <p:ph sz="half" idx="2"/>
          </p:nvPr>
        </p:nvSpPr>
        <p:spPr>
          <a:xfrm>
            <a:off x="6256020" y="2177456"/>
            <a:ext cx="5097780" cy="3795748"/>
          </a:xfrm>
        </p:spPr>
        <p:txBody>
          <a:bodyPr>
            <a:normAutofit/>
          </a:bodyPr>
          <a:lstStyle/>
          <a:p>
            <a:pPr marL="0" indent="0"/>
            <a:r>
              <a:rPr lang="de-DE" sz="2000" dirty="0"/>
              <a:t>Charakter ist, was du tust, wenn Du unbeobachtet bist.</a:t>
            </a:r>
          </a:p>
          <a:p>
            <a:pPr marL="0" indent="0"/>
            <a:r>
              <a:rPr lang="de-DE" sz="2000" dirty="0"/>
              <a:t>Charakter ist – aus Gewohnheit das Richtige zu tun.</a:t>
            </a:r>
          </a:p>
          <a:p>
            <a:pPr marL="0" indent="0"/>
            <a:r>
              <a:rPr lang="de-DE" sz="2000" i="1" dirty="0"/>
              <a:t>„Wie soll ich glauben, was du sagst, wenn ich sehe, was du tust?“</a:t>
            </a:r>
          </a:p>
          <a:p>
            <a:pPr marL="0" indent="0"/>
            <a:r>
              <a:rPr lang="de-DE" sz="2000" i="1" dirty="0"/>
              <a:t>Manchmal will ich Menschen so behandeln, wie sie mich behandeln. Aber ich kann nicht, weil das nicht mein Charakter ist.</a:t>
            </a:r>
          </a:p>
          <a:p>
            <a:endParaRPr lang="de-DE" sz="2000" dirty="0"/>
          </a:p>
        </p:txBody>
      </p:sp>
    </p:spTree>
    <p:extLst>
      <p:ext uri="{BB962C8B-B14F-4D97-AF65-F5344CB8AC3E}">
        <p14:creationId xmlns:p14="http://schemas.microsoft.com/office/powerpoint/2010/main" val="155161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3C2CBBF9-FB9B-093B-C069-DD0ECFD897EA}"/>
              </a:ext>
            </a:extLst>
          </p:cNvPr>
          <p:cNvSpPr>
            <a:spLocks noGrp="1"/>
          </p:cNvSpPr>
          <p:nvPr>
            <p:ph type="title"/>
          </p:nvPr>
        </p:nvSpPr>
        <p:spPr>
          <a:xfrm>
            <a:off x="838200" y="365125"/>
            <a:ext cx="10515600" cy="1325563"/>
          </a:xfrm>
        </p:spPr>
        <p:txBody>
          <a:bodyPr>
            <a:normAutofit/>
          </a:bodyPr>
          <a:lstStyle/>
          <a:p>
            <a:r>
              <a:rPr lang="de-DE" sz="5400"/>
              <a:t>Die biblische Herausforderung</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5">
            <a:extLst>
              <a:ext uri="{FF2B5EF4-FFF2-40B4-BE49-F238E27FC236}">
                <a16:creationId xmlns:a16="http://schemas.microsoft.com/office/drawing/2014/main" id="{E0F3224A-01AA-3BCC-2FAB-7A33A5763B44}"/>
              </a:ext>
            </a:extLst>
          </p:cNvPr>
          <p:cNvSpPr>
            <a:spLocks noGrp="1"/>
          </p:cNvSpPr>
          <p:nvPr>
            <p:ph idx="1"/>
          </p:nvPr>
        </p:nvSpPr>
        <p:spPr>
          <a:xfrm>
            <a:off x="838200" y="1929384"/>
            <a:ext cx="10515600" cy="4251960"/>
          </a:xfrm>
        </p:spPr>
        <p:txBody>
          <a:bodyPr>
            <a:normAutofit/>
          </a:bodyPr>
          <a:lstStyle/>
          <a:p>
            <a:r>
              <a:rPr lang="de-DE" dirty="0" err="1"/>
              <a:t>Mt</a:t>
            </a:r>
            <a:r>
              <a:rPr lang="de-DE" dirty="0"/>
              <a:t> 5: 37		Euer JA sei ein JA</a:t>
            </a:r>
          </a:p>
          <a:p>
            <a:r>
              <a:rPr lang="de-DE" dirty="0" err="1"/>
              <a:t>Mt</a:t>
            </a:r>
            <a:r>
              <a:rPr lang="de-DE" dirty="0"/>
              <a:t> 15: 8		Mit euren Lippen….aber euer Herz …</a:t>
            </a:r>
          </a:p>
          <a:p>
            <a:r>
              <a:rPr lang="de-DE" dirty="0"/>
              <a:t>Gal 6: 15		Was wirklich zählt</a:t>
            </a:r>
          </a:p>
          <a:p>
            <a:r>
              <a:rPr lang="de-DE" dirty="0"/>
              <a:t>Ps 25+26		Gebet um Integrität</a:t>
            </a:r>
          </a:p>
          <a:p>
            <a:r>
              <a:rPr lang="de-DE" dirty="0"/>
              <a:t>Ps 101		heilige Absicht- Gott wohlgefällig leben</a:t>
            </a:r>
          </a:p>
          <a:p>
            <a:r>
              <a:rPr lang="de-DE" dirty="0"/>
              <a:t>1 Kor 9: 27		Übereinstimmung meines Lebens</a:t>
            </a:r>
          </a:p>
          <a:p>
            <a:r>
              <a:rPr lang="de-DE" dirty="0"/>
              <a:t>1 Tim 3: 2 		Merkmale geistlich reifer Menschen</a:t>
            </a:r>
          </a:p>
        </p:txBody>
      </p:sp>
    </p:spTree>
    <p:extLst>
      <p:ext uri="{BB962C8B-B14F-4D97-AF65-F5344CB8AC3E}">
        <p14:creationId xmlns:p14="http://schemas.microsoft.com/office/powerpoint/2010/main" val="315369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8BAA54-8CD3-26E4-EA09-23E57D003CB4}"/>
              </a:ext>
            </a:extLst>
          </p:cNvPr>
          <p:cNvSpPr>
            <a:spLocks noGrp="1"/>
          </p:cNvSpPr>
          <p:nvPr>
            <p:ph type="title"/>
          </p:nvPr>
        </p:nvSpPr>
        <p:spPr>
          <a:xfrm>
            <a:off x="838200" y="365125"/>
            <a:ext cx="10515600" cy="1325563"/>
          </a:xfrm>
        </p:spPr>
        <p:txBody>
          <a:bodyPr>
            <a:normAutofit/>
          </a:bodyPr>
          <a:lstStyle/>
          <a:p>
            <a:r>
              <a:rPr lang="de-DE" sz="5400"/>
              <a:t>Ps 15 - Charakterbeschreibung</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A1BC79D4-DA0B-943A-3622-D7C2E8A5575A}"/>
              </a:ext>
            </a:extLst>
          </p:cNvPr>
          <p:cNvSpPr>
            <a:spLocks noGrp="1"/>
          </p:cNvSpPr>
          <p:nvPr>
            <p:ph idx="1"/>
          </p:nvPr>
        </p:nvSpPr>
        <p:spPr>
          <a:xfrm>
            <a:off x="838200" y="1929384"/>
            <a:ext cx="10515600" cy="4251960"/>
          </a:xfrm>
        </p:spPr>
        <p:txBody>
          <a:bodyPr>
            <a:normAutofit/>
          </a:bodyPr>
          <a:lstStyle/>
          <a:p>
            <a:r>
              <a:rPr lang="de-DE" dirty="0"/>
              <a:t>Sie leben aufrichtig</a:t>
            </a:r>
          </a:p>
          <a:p>
            <a:r>
              <a:rPr lang="de-DE" dirty="0"/>
              <a:t>Sie sind gerecht</a:t>
            </a:r>
          </a:p>
          <a:p>
            <a:r>
              <a:rPr lang="de-DE" dirty="0"/>
              <a:t>Sie sagen die Wahrheit</a:t>
            </a:r>
          </a:p>
          <a:p>
            <a:r>
              <a:rPr lang="de-DE" dirty="0"/>
              <a:t>Sie reden nicht schlecht</a:t>
            </a:r>
          </a:p>
          <a:p>
            <a:r>
              <a:rPr lang="de-DE" dirty="0"/>
              <a:t>Sie tun nichts, was anderen schadet</a:t>
            </a:r>
          </a:p>
          <a:p>
            <a:r>
              <a:rPr lang="de-DE" dirty="0"/>
              <a:t>Sie stellen sich auf die Seite des Rechts</a:t>
            </a:r>
          </a:p>
          <a:p>
            <a:r>
              <a:rPr lang="de-DE" dirty="0"/>
              <a:t>Sie halten ihr Wort</a:t>
            </a:r>
          </a:p>
          <a:p>
            <a:r>
              <a:rPr lang="de-DE" dirty="0"/>
              <a:t>Sie nutzen Menschen nicht zu ihrem Vorteil aus</a:t>
            </a:r>
          </a:p>
        </p:txBody>
      </p:sp>
    </p:spTree>
    <p:extLst>
      <p:ext uri="{BB962C8B-B14F-4D97-AF65-F5344CB8AC3E}">
        <p14:creationId xmlns:p14="http://schemas.microsoft.com/office/powerpoint/2010/main" val="85383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1495F7-86B2-3577-679A-B2B65453A2AB}"/>
              </a:ext>
            </a:extLst>
          </p:cNvPr>
          <p:cNvSpPr>
            <a:spLocks noGrp="1"/>
          </p:cNvSpPr>
          <p:nvPr>
            <p:ph type="title"/>
          </p:nvPr>
        </p:nvSpPr>
        <p:spPr>
          <a:xfrm>
            <a:off x="838200" y="365125"/>
            <a:ext cx="10515600" cy="1325563"/>
          </a:xfrm>
        </p:spPr>
        <p:txBody>
          <a:bodyPr>
            <a:normAutofit/>
          </a:bodyPr>
          <a:lstStyle/>
          <a:p>
            <a:r>
              <a:rPr lang="de-DE" sz="5400"/>
              <a:t>Integrität</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3C4DD3C4-D3A9-D065-8E59-B1D0811B5BC2}"/>
              </a:ext>
            </a:extLst>
          </p:cNvPr>
          <p:cNvSpPr>
            <a:spLocks noGrp="1"/>
          </p:cNvSpPr>
          <p:nvPr>
            <p:ph idx="1"/>
          </p:nvPr>
        </p:nvSpPr>
        <p:spPr>
          <a:xfrm>
            <a:off x="838200" y="1929384"/>
            <a:ext cx="10515600" cy="4251960"/>
          </a:xfrm>
        </p:spPr>
        <p:txBody>
          <a:bodyPr>
            <a:normAutofit/>
          </a:bodyPr>
          <a:lstStyle/>
          <a:p>
            <a:r>
              <a:rPr lang="de-DE" sz="2400" dirty="0"/>
              <a:t>C.S. Lewis		Integrität bedeutet das Richtige zu tun, auch 					wenn niemand zusieht.</a:t>
            </a:r>
          </a:p>
          <a:p>
            <a:r>
              <a:rPr lang="de-DE" sz="2400" dirty="0"/>
              <a:t>Definition		Übereinstimmung zwischen eigenen Idealen und 				Werten mit der tatsächlichen Lebenspraxis</a:t>
            </a:r>
          </a:p>
          <a:p>
            <a:r>
              <a:rPr lang="de-DE" sz="2400" dirty="0"/>
              <a:t>Volksmund: 	Innen und außen muss stimmig sein. „Nicht  					Wasser predigen und Wein trinken.“</a:t>
            </a:r>
          </a:p>
          <a:p>
            <a:r>
              <a:rPr lang="de-DE" sz="2400" dirty="0"/>
              <a:t>Peter Strauch	Buchtipp: </a:t>
            </a:r>
            <a:r>
              <a:rPr lang="de-DE" sz="2400" i="1" dirty="0"/>
              <a:t>Wer bin ich, wenn mich keiner sieht?</a:t>
            </a:r>
          </a:p>
        </p:txBody>
      </p:sp>
    </p:spTree>
    <p:extLst>
      <p:ext uri="{BB962C8B-B14F-4D97-AF65-F5344CB8AC3E}">
        <p14:creationId xmlns:p14="http://schemas.microsoft.com/office/powerpoint/2010/main" val="359783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187734-C46B-EF6A-B19E-10647471F1B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Das Johari Fenster</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9764F450-9BBC-FB40-0EF3-E85A8CEFF9E7}"/>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Bef>
                <a:spcPct val="0"/>
              </a:spcBef>
              <a:spcAft>
                <a:spcPts val="600"/>
              </a:spcAft>
              <a:buClrTx/>
              <a:buSzTx/>
              <a:buFont typeface="Arial" panose="020B0604020202020204" pitchFamily="34" charset="0"/>
              <a:buChar char="•"/>
            </a:pPr>
            <a:r>
              <a:rPr lang="en-US" altLang="de-DE" sz="2200"/>
              <a:t>Quelle: Persönlichkeits- und Verhaltensmerkmale, 1955, </a:t>
            </a:r>
          </a:p>
          <a:p>
            <a:pPr indent="-228600">
              <a:lnSpc>
                <a:spcPct val="90000"/>
              </a:lnSpc>
              <a:spcBef>
                <a:spcPct val="0"/>
              </a:spcBef>
              <a:spcAft>
                <a:spcPts val="600"/>
              </a:spcAft>
              <a:buClrTx/>
              <a:buSzTx/>
              <a:buFont typeface="Arial" panose="020B0604020202020204" pitchFamily="34" charset="0"/>
              <a:buChar char="•"/>
            </a:pPr>
            <a:r>
              <a:rPr lang="en-US" altLang="de-DE" sz="2200"/>
              <a:t>benannt nach den Sozialpsychologen Joseph Luft und Harry Ingham</a:t>
            </a:r>
            <a:endParaRPr lang="en-US" sz="2200"/>
          </a:p>
        </p:txBody>
      </p:sp>
      <p:pic>
        <p:nvPicPr>
          <p:cNvPr id="4" name="Picture 2">
            <a:extLst>
              <a:ext uri="{FF2B5EF4-FFF2-40B4-BE49-F238E27FC236}">
                <a16:creationId xmlns:a16="http://schemas.microsoft.com/office/drawing/2014/main" id="{E4F8D17E-EBCA-B5D2-486D-D90F022AA5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54296" y="943660"/>
            <a:ext cx="6903720" cy="49706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2A8030-387A-DCF0-DA1E-99C88FBC9A63}"/>
              </a:ext>
            </a:extLst>
          </p:cNvPr>
          <p:cNvSpPr>
            <a:spLocks noGrp="1"/>
          </p:cNvSpPr>
          <p:nvPr>
            <p:ph type="title"/>
          </p:nvPr>
        </p:nvSpPr>
        <p:spPr>
          <a:xfrm>
            <a:off x="838200" y="365125"/>
            <a:ext cx="10515600" cy="1325563"/>
          </a:xfrm>
        </p:spPr>
        <p:txBody>
          <a:bodyPr>
            <a:normAutofit/>
          </a:bodyPr>
          <a:lstStyle/>
          <a:p>
            <a:r>
              <a:rPr lang="de-DE" sz="5400"/>
              <a:t>Kompromisse unseres Lebens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AD934AA-2F8B-D699-DD19-1E6596C6F724}"/>
              </a:ext>
            </a:extLst>
          </p:cNvPr>
          <p:cNvSpPr>
            <a:spLocks noGrp="1"/>
          </p:cNvSpPr>
          <p:nvPr>
            <p:ph idx="1"/>
          </p:nvPr>
        </p:nvSpPr>
        <p:spPr>
          <a:xfrm>
            <a:off x="838200" y="1929384"/>
            <a:ext cx="10515600" cy="4251960"/>
          </a:xfrm>
        </p:spPr>
        <p:txBody>
          <a:bodyPr>
            <a:normAutofit/>
          </a:bodyPr>
          <a:lstStyle/>
          <a:p>
            <a:pPr lvl="0" rtl="0"/>
            <a:r>
              <a:rPr lang="de-DE" sz="2200" dirty="0"/>
              <a:t>- </a:t>
            </a:r>
            <a:r>
              <a:rPr lang="de-DE" dirty="0"/>
              <a:t>Gegen besseres Wissen   „Eigentlich sollte man…“</a:t>
            </a:r>
          </a:p>
          <a:p>
            <a:pPr lvl="0" rtl="0"/>
            <a:r>
              <a:rPr lang="de-DE" dirty="0"/>
              <a:t>- Begrenzt durch meine Ressourcen (ich würde gerne, aber…)</a:t>
            </a:r>
          </a:p>
          <a:p>
            <a:pPr lvl="0" rtl="0"/>
            <a:r>
              <a:rPr lang="de-DE" dirty="0"/>
              <a:t>- Vereinbarungen im Miteinander (die Mehrheit hat entschieden..)</a:t>
            </a:r>
          </a:p>
          <a:p>
            <a:pPr lvl="0" rtl="0"/>
            <a:r>
              <a:rPr lang="de-DE" dirty="0"/>
              <a:t>- Persönliche Grenzen (körperlich, geistig, materiell)</a:t>
            </a:r>
          </a:p>
          <a:p>
            <a:pPr lvl="0" rtl="0"/>
            <a:r>
              <a:rPr lang="de-DE" dirty="0"/>
              <a:t>- Baustellen im Leben erkennen und „abarbeiten“</a:t>
            </a:r>
          </a:p>
          <a:p>
            <a:pPr lvl="0" rtl="0"/>
            <a:r>
              <a:rPr lang="de-DE" dirty="0"/>
              <a:t>- Manchen ist ihre Bequemlichkeit mehr wert, als geistliche Reife.</a:t>
            </a:r>
          </a:p>
          <a:p>
            <a:endParaRPr lang="de-DE" sz="2200" dirty="0"/>
          </a:p>
        </p:txBody>
      </p:sp>
    </p:spTree>
    <p:extLst>
      <p:ext uri="{BB962C8B-B14F-4D97-AF65-F5344CB8AC3E}">
        <p14:creationId xmlns:p14="http://schemas.microsoft.com/office/powerpoint/2010/main" val="389796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4316-7F04-CC97-09F6-E62A6B3E4713}"/>
              </a:ext>
            </a:extLst>
          </p:cNvPr>
          <p:cNvSpPr>
            <a:spLocks noGrp="1"/>
          </p:cNvSpPr>
          <p:nvPr>
            <p:ph type="title"/>
          </p:nvPr>
        </p:nvSpPr>
        <p:spPr/>
        <p:txBody>
          <a:bodyPr/>
          <a:lstStyle/>
          <a:p>
            <a:r>
              <a:rPr lang="de-DE"/>
              <a:t>“Defekte Orthodoxie“     (M. Lloyd Jones)</a:t>
            </a:r>
          </a:p>
        </p:txBody>
      </p:sp>
      <p:graphicFrame>
        <p:nvGraphicFramePr>
          <p:cNvPr id="5" name="Inhaltsplatzhalter 2">
            <a:extLst>
              <a:ext uri="{FF2B5EF4-FFF2-40B4-BE49-F238E27FC236}">
                <a16:creationId xmlns:a16="http://schemas.microsoft.com/office/drawing/2014/main" id="{4E0DD27E-D51D-7743-3ABC-D56AC6DE5C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8434B2BB-9A67-C85D-0E6E-84BFAAD109D3}"/>
              </a:ext>
            </a:extLst>
          </p:cNvPr>
          <p:cNvSpPr txBox="1"/>
          <p:nvPr/>
        </p:nvSpPr>
        <p:spPr>
          <a:xfrm>
            <a:off x="3162300" y="1294647"/>
            <a:ext cx="2933700" cy="400110"/>
          </a:xfrm>
          <a:prstGeom prst="rect">
            <a:avLst/>
          </a:prstGeom>
          <a:noFill/>
        </p:spPr>
        <p:txBody>
          <a:bodyPr wrap="square" rtlCol="0">
            <a:spAutoFit/>
          </a:bodyPr>
          <a:lstStyle/>
          <a:p>
            <a:r>
              <a:rPr lang="de-DE" sz="2000"/>
              <a:t>(Rechtgläubigkeit)</a:t>
            </a:r>
          </a:p>
        </p:txBody>
      </p:sp>
      <p:pic>
        <p:nvPicPr>
          <p:cNvPr id="1026" name="Picture 2" descr="Image of Martyn Lloyd-Jones - Wikipedia">
            <a:extLst>
              <a:ext uri="{FF2B5EF4-FFF2-40B4-BE49-F238E27FC236}">
                <a16:creationId xmlns:a16="http://schemas.microsoft.com/office/drawing/2014/main" id="{85D35D0A-1A27-B2D9-10A2-28244FB042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3981" y="1391629"/>
            <a:ext cx="2523837" cy="1718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67E698B-9ABC-C526-4C8F-B3D0832C5BD6}"/>
              </a:ext>
            </a:extLst>
          </p:cNvPr>
          <p:cNvSpPr txBox="1"/>
          <p:nvPr/>
        </p:nvSpPr>
        <p:spPr>
          <a:xfrm>
            <a:off x="9012383" y="3109780"/>
            <a:ext cx="3338945" cy="369332"/>
          </a:xfrm>
          <a:prstGeom prst="rect">
            <a:avLst/>
          </a:prstGeom>
          <a:noFill/>
        </p:spPr>
        <p:txBody>
          <a:bodyPr wrap="square" rtlCol="0">
            <a:spAutoFit/>
          </a:bodyPr>
          <a:lstStyle/>
          <a:p>
            <a:r>
              <a:rPr lang="de-DE" dirty="0"/>
              <a:t>1899-1981  Prediger, Autor</a:t>
            </a:r>
          </a:p>
        </p:txBody>
      </p:sp>
    </p:spTree>
    <p:extLst>
      <p:ext uri="{BB962C8B-B14F-4D97-AF65-F5344CB8AC3E}">
        <p14:creationId xmlns:p14="http://schemas.microsoft.com/office/powerpoint/2010/main" val="736724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1850</Words>
  <Application>Microsoft Office PowerPoint</Application>
  <PresentationFormat>Breitbild</PresentationFormat>
  <Paragraphs>208</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Aptos</vt:lpstr>
      <vt:lpstr>Aptos Display</vt:lpstr>
      <vt:lpstr>Arial</vt:lpstr>
      <vt:lpstr>Tahoma</vt:lpstr>
      <vt:lpstr>Office</vt:lpstr>
      <vt:lpstr>Mit Weisheit das Leben gestalten</vt:lpstr>
      <vt:lpstr>PowerPoint-Präsentation</vt:lpstr>
      <vt:lpstr>Aufrichtig leben – innerlich reifen  Integrität und Charakter</vt:lpstr>
      <vt:lpstr>Die biblische Herausforderung</vt:lpstr>
      <vt:lpstr>Ps 15 - Charakterbeschreibung</vt:lpstr>
      <vt:lpstr>Integrität</vt:lpstr>
      <vt:lpstr>Das Johari Fenster</vt:lpstr>
      <vt:lpstr>Kompromisse unseres Lebens</vt:lpstr>
      <vt:lpstr>“Defekte Orthodoxie“     (M. Lloyd Jones)</vt:lpstr>
      <vt:lpstr>Charakter</vt:lpstr>
      <vt:lpstr>Forts. Charakter</vt:lpstr>
      <vt:lpstr>Wie formt sich unser Charakter?</vt:lpstr>
      <vt:lpstr>PowerPoint-Präsentation</vt:lpstr>
      <vt:lpstr>Merkmale eines reifen Charakters</vt:lpstr>
      <vt:lpstr>Merkmale eines unreifen Charakters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Detlef Gerhard</dc:creator>
  <cp:lastModifiedBy>Jo Ha</cp:lastModifiedBy>
  <cp:revision>3</cp:revision>
  <cp:lastPrinted>2026-02-09T10:42:51Z</cp:lastPrinted>
  <dcterms:created xsi:type="dcterms:W3CDTF">2026-01-12T08:49:26Z</dcterms:created>
  <dcterms:modified xsi:type="dcterms:W3CDTF">2026-02-24T21:35:42Z</dcterms:modified>
</cp:coreProperties>
</file>