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51" r:id="rId5"/>
    <p:sldId id="350" r:id="rId6"/>
    <p:sldId id="359" r:id="rId7"/>
    <p:sldId id="360" r:id="rId8"/>
    <p:sldId id="352" r:id="rId9"/>
    <p:sldId id="361" r:id="rId10"/>
    <p:sldId id="363" r:id="rId11"/>
    <p:sldId id="364" r:id="rId12"/>
    <p:sldId id="365" r:id="rId13"/>
    <p:sldId id="362" r:id="rId14"/>
    <p:sldId id="366" r:id="rId15"/>
    <p:sldId id="354" r:id="rId16"/>
    <p:sldId id="358" r:id="rId17"/>
    <p:sldId id="367" r:id="rId18"/>
    <p:sldId id="369" r:id="rId19"/>
    <p:sldId id="368" r:id="rId20"/>
    <p:sldId id="371" r:id="rId21"/>
    <p:sldId id="370" r:id="rId22"/>
    <p:sldId id="373" r:id="rId23"/>
    <p:sldId id="355" r:id="rId24"/>
    <p:sldId id="372" r:id="rId25"/>
    <p:sldId id="356" r:id="rId26"/>
    <p:sldId id="357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18" autoAdjust="0"/>
    <p:restoredTop sz="94963" autoAdjust="0"/>
  </p:normalViewPr>
  <p:slideViewPr>
    <p:cSldViewPr snapToGrid="0" showGuides="1">
      <p:cViewPr varScale="1">
        <p:scale>
          <a:sx n="80" d="100"/>
          <a:sy n="80" d="100"/>
        </p:scale>
        <p:origin x="365" y="48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A0A32-ECAA-4F05-B8F1-A519E0F44490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0A795-3062-442D-AFC5-A8A4945DE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65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0A795-3062-442D-AFC5-A8A4945DE25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07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0A795-3062-442D-AFC5-A8A4945DE25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70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5164-C7C1-4AA2-8A83-F13B0B65BB3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C50D-54B5-4E65-B275-7DB2506936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49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5164-C7C1-4AA2-8A83-F13B0B65BB3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C50D-54B5-4E65-B275-7DB2506936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38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5164-C7C1-4AA2-8A83-F13B0B65BB3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C50D-54B5-4E65-B275-7DB2506936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60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5164-C7C1-4AA2-8A83-F13B0B65BB3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C50D-54B5-4E65-B275-7DB2506936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50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5164-C7C1-4AA2-8A83-F13B0B65BB3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C50D-54B5-4E65-B275-7DB2506936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34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5164-C7C1-4AA2-8A83-F13B0B65BB3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C50D-54B5-4E65-B275-7DB2506936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84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5164-C7C1-4AA2-8A83-F13B0B65BB3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C50D-54B5-4E65-B275-7DB2506936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2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5164-C7C1-4AA2-8A83-F13B0B65BB3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C50D-54B5-4E65-B275-7DB2506936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11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5164-C7C1-4AA2-8A83-F13B0B65BB3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C50D-54B5-4E65-B275-7DB2506936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60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5164-C7C1-4AA2-8A83-F13B0B65BB3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C50D-54B5-4E65-B275-7DB2506936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65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5164-C7C1-4AA2-8A83-F13B0B65BB3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C50D-54B5-4E65-B275-7DB2506936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21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75164-C7C1-4AA2-8A83-F13B0B65BB3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C50D-54B5-4E65-B275-7DB2506936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09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48650" y="-358775"/>
            <a:ext cx="80010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64" y="969956"/>
            <a:ext cx="3777871" cy="4465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49" y="146748"/>
            <a:ext cx="4890182" cy="663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hteck 1"/>
          <p:cNvSpPr/>
          <p:nvPr/>
        </p:nvSpPr>
        <p:spPr>
          <a:xfrm rot="16200000">
            <a:off x="-639823" y="4211744"/>
            <a:ext cx="4454809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8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Johannes und die 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Synoptiker</a:t>
            </a:r>
            <a:endParaRPr lang="de-DE" sz="28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88756"/>
              </p:ext>
            </p:extLst>
          </p:nvPr>
        </p:nvGraphicFramePr>
        <p:xfrm>
          <a:off x="2560817" y="515049"/>
          <a:ext cx="8945383" cy="5935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4783">
                  <a:extLst>
                    <a:ext uri="{9D8B030D-6E8A-4147-A177-3AD203B41FA5}">
                      <a16:colId xmlns:a16="http://schemas.microsoft.com/office/drawing/2014/main" val="154648603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932200415"/>
                    </a:ext>
                  </a:extLst>
                </a:gridCol>
              </a:tblGrid>
              <a:tr h="617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</a:rPr>
                        <a:t>MATTHÄUS – MARKUS – LUKAS</a:t>
                      </a:r>
                      <a:endParaRPr lang="de-DE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</a:rPr>
                        <a:t>JOHANNES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extLst>
                  <a:ext uri="{0D108BD9-81ED-4DB2-BD59-A6C34878D82A}">
                    <a16:rowId xmlns:a16="http://schemas.microsoft.com/office/drawing/2014/main" val="3026248745"/>
                  </a:ext>
                </a:extLst>
              </a:tr>
              <a:tr h="368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Gemeinsame Sicht + Logik = Synoptiker; gem. Material und Anordnung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Ein anderer, ergänzender Blick auf Jesus. </a:t>
                      </a:r>
                      <a:endParaRPr lang="de-DE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Ca. 80 % Sondergut.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extLst>
                  <a:ext uri="{0D108BD9-81ED-4DB2-BD59-A6C34878D82A}">
                    <a16:rowId xmlns:a16="http://schemas.microsoft.com/office/drawing/2014/main" val="1081712970"/>
                  </a:ext>
                </a:extLst>
              </a:tr>
              <a:tr h="1031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Alle vor 70 n.Chr. verfasst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Zwischen 80-100 n.Chr. verfasst, </a:t>
                      </a:r>
                      <a:endParaRPr lang="de-DE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800" dirty="0">
                          <a:effectLst/>
                        </a:rPr>
                        <a:t>nach Tod aller Apostel</a:t>
                      </a:r>
                      <a:endParaRPr lang="de-DE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800" dirty="0">
                          <a:effectLst/>
                        </a:rPr>
                        <a:t>nach Zerstörung von Jerusalem</a:t>
                      </a:r>
                      <a:endParaRPr lang="de-DE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800" dirty="0">
                          <a:effectLst/>
                        </a:rPr>
                        <a:t>nach ersten Einflüssen falscher Lehrer</a:t>
                      </a:r>
                      <a:endParaRPr lang="de-DE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800" dirty="0">
                          <a:effectLst/>
                        </a:rPr>
                        <a:t>in die Diskussion um „den wahren Jesus“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extLst>
                  <a:ext uri="{0D108BD9-81ED-4DB2-BD59-A6C34878D82A}">
                    <a16:rowId xmlns:a16="http://schemas.microsoft.com/office/drawing/2014/main" val="2749262262"/>
                  </a:ext>
                </a:extLst>
              </a:tr>
              <a:tr h="343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Jesus als Messiaskönig Israels (Löwe), Knecht Gottes (Ochse), Erlöser (Mensch)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Jesus als Sohn Gottes (Adler)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extLst>
                  <a:ext uri="{0D108BD9-81ED-4DB2-BD59-A6C34878D82A}">
                    <a16:rowId xmlns:a16="http://schemas.microsoft.com/office/drawing/2014/main" val="2720707640"/>
                  </a:ext>
                </a:extLst>
              </a:tr>
              <a:tr h="859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Jesus besonders als Mensch und in seiner irdischen Abstammung 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Jesus in seiner ewigen Herkunft (ohne Anfang, keine Geburts- u. Kindheitsgeschichte) und Göttlichkeit, weniger als Mensch (keine Versuchung, keine Verklärung und Himmelfahrt)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extLst>
                  <a:ext uri="{0D108BD9-81ED-4DB2-BD59-A6C34878D82A}">
                    <a16:rowId xmlns:a16="http://schemas.microsoft.com/office/drawing/2014/main" val="762877562"/>
                  </a:ext>
                </a:extLst>
              </a:tr>
              <a:tr h="1031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Reich Gottes + Eschatologie „horizontal“, also in historischer Dimension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Reich Gottes + Eschatologie „vertikal“, Dualismus als Gegensätze zwischen</a:t>
                      </a:r>
                      <a:endParaRPr lang="de-DE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Oben + unten / Gott + Mensch / Himmel + Welt / Geist + Fleisch / Licht + Finsternis / Leben + Tod /… Hirte + Lamm, König + Knecht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extLst>
                  <a:ext uri="{0D108BD9-81ED-4DB2-BD59-A6C34878D82A}">
                    <a16:rowId xmlns:a16="http://schemas.microsoft.com/office/drawing/2014/main" val="2462443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3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hteck 1"/>
          <p:cNvSpPr/>
          <p:nvPr/>
        </p:nvSpPr>
        <p:spPr>
          <a:xfrm rot="16200000">
            <a:off x="-639823" y="4211744"/>
            <a:ext cx="4454809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8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Johannes und die 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Synoptiker</a:t>
            </a:r>
            <a:endParaRPr lang="de-DE" sz="28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230210"/>
              </p:ext>
            </p:extLst>
          </p:nvPr>
        </p:nvGraphicFramePr>
        <p:xfrm>
          <a:off x="2536279" y="677164"/>
          <a:ext cx="8807996" cy="5323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529">
                  <a:extLst>
                    <a:ext uri="{9D8B030D-6E8A-4147-A177-3AD203B41FA5}">
                      <a16:colId xmlns:a16="http://schemas.microsoft.com/office/drawing/2014/main" val="3719968344"/>
                    </a:ext>
                  </a:extLst>
                </a:gridCol>
                <a:gridCol w="4687467">
                  <a:extLst>
                    <a:ext uri="{9D8B030D-6E8A-4147-A177-3AD203B41FA5}">
                      <a16:colId xmlns:a16="http://schemas.microsoft.com/office/drawing/2014/main" val="2583149877"/>
                    </a:ext>
                  </a:extLst>
                </a:gridCol>
              </a:tblGrid>
              <a:tr h="627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MATTHÄUS – MARKUS – LUKAS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JOHANNES</a:t>
                      </a:r>
                      <a:endParaRPr lang="de-DE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extLst>
                  <a:ext uri="{0D108BD9-81ED-4DB2-BD59-A6C34878D82A}">
                    <a16:rowId xmlns:a16="http://schemas.microsoft.com/office/drawing/2014/main" val="1467112786"/>
                  </a:ext>
                </a:extLst>
              </a:tr>
              <a:tr h="213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Jesus beweist sich vor allem mit seinen Taten und Wundern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Jesus beweist sich als „Wort“ in vielen persönlichen Gesprächen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extLst>
                  <a:ext uri="{0D108BD9-81ED-4DB2-BD59-A6C34878D82A}">
                    <a16:rowId xmlns:a16="http://schemas.microsoft.com/office/drawing/2014/main" val="1836491251"/>
                  </a:ext>
                </a:extLst>
              </a:tr>
              <a:tr h="319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Wunder als Machttaten (dynamis)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Wunder als „Zeichen“ (</a:t>
                      </a:r>
                      <a:r>
                        <a:rPr lang="de-DE" sz="1800" dirty="0" err="1">
                          <a:effectLst/>
                        </a:rPr>
                        <a:t>semeion</a:t>
                      </a:r>
                      <a:r>
                        <a:rPr lang="de-DE" sz="1800" dirty="0">
                          <a:effectLst/>
                        </a:rPr>
                        <a:t>)</a:t>
                      </a:r>
                      <a:endParaRPr lang="de-DE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Speisung der 5000 einziges gemeinsame Wunder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extLst>
                  <a:ext uri="{0D108BD9-81ED-4DB2-BD59-A6C34878D82A}">
                    <a16:rowId xmlns:a16="http://schemas.microsoft.com/office/drawing/2014/main" val="2648707920"/>
                  </a:ext>
                </a:extLst>
              </a:tr>
              <a:tr h="213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Glaube steht meist für sich, ohne Objekt.</a:t>
                      </a:r>
                      <a:endParaRPr lang="de-DE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Begriff ca. 30 x verwendet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Glaube bezogen auf Jesus als Objekt; wird viel häufiger verwendet (ca. 90 x)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extLst>
                  <a:ext uri="{0D108BD9-81ED-4DB2-BD59-A6C34878D82A}">
                    <a16:rowId xmlns:a16="http://schemas.microsoft.com/office/drawing/2014/main" val="3482241601"/>
                  </a:ext>
                </a:extLst>
              </a:tr>
              <a:tr h="319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Dienst Jesus scheint nur 1 Jahr zu dauern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Johannes ergänzt den zeitlichen Rahmen des Dienstes Jesu auf ca. 3 Jahre (erkennbar an seiner Erwähnung von 3 Passafesten)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extLst>
                  <a:ext uri="{0D108BD9-81ED-4DB2-BD59-A6C34878D82A}">
                    <a16:rowId xmlns:a16="http://schemas.microsoft.com/office/drawing/2014/main" val="2875228305"/>
                  </a:ext>
                </a:extLst>
              </a:tr>
              <a:tr h="213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Jesus hauptsächlich in Galiläa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Auch Galiläa, aber häufig in Judäa und Jerusalem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extLst>
                  <a:ext uri="{0D108BD9-81ED-4DB2-BD59-A6C34878D82A}">
                    <a16:rowId xmlns:a16="http://schemas.microsoft.com/office/drawing/2014/main" val="1258208976"/>
                  </a:ext>
                </a:extLst>
              </a:tr>
              <a:tr h="639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Erwähnt Jerusalem (4 Besuche) und jüdische Feste überhaupt mehr: </a:t>
                      </a:r>
                      <a:endParaRPr lang="de-DE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800" dirty="0">
                          <a:effectLst/>
                        </a:rPr>
                        <a:t>3 x Passafest (2,23; 6,4; 13,1), </a:t>
                      </a:r>
                      <a:endParaRPr lang="de-DE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800" dirty="0">
                          <a:effectLst/>
                        </a:rPr>
                        <a:t>1 x Laubhüttenfest (7,2), </a:t>
                      </a:r>
                      <a:endParaRPr lang="de-DE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800" dirty="0">
                          <a:effectLst/>
                        </a:rPr>
                        <a:t>1 x Tempelweihfest im Winter (10,22) </a:t>
                      </a:r>
                      <a:endParaRPr lang="de-DE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800" dirty="0">
                          <a:effectLst/>
                        </a:rPr>
                        <a:t>1 ungenanntes Fest (5,1)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3" marR="37343" marT="0" marB="0"/>
                </a:tc>
                <a:extLst>
                  <a:ext uri="{0D108BD9-81ED-4DB2-BD59-A6C34878D82A}">
                    <a16:rowId xmlns:a16="http://schemas.microsoft.com/office/drawing/2014/main" val="2835124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2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 rot="5400000">
            <a:off x="4608756" y="427286"/>
            <a:ext cx="191025" cy="3735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86280" y="0"/>
            <a:ext cx="701379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2" y="432982"/>
            <a:ext cx="2159357" cy="2519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2769612" y="1068556"/>
            <a:ext cx="862228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Staunen – Glauben – Leben: </a:t>
            </a:r>
          </a:p>
          <a:p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Das Jesusportrait des Johannesevangeliums</a:t>
            </a:r>
          </a:p>
          <a:p>
            <a:endParaRPr lang="de-DE" sz="1000" dirty="0" smtClean="0"/>
          </a:p>
          <a:p>
            <a:endParaRPr lang="de-DE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de-DE" sz="4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de-DE" sz="4000" b="1" dirty="0" smtClean="0">
                <a:solidFill>
                  <a:schemeClr val="accent5">
                    <a:lumMod val="50000"/>
                  </a:schemeClr>
                </a:solidFill>
              </a:rPr>
              <a:t>Einführung: Das Portrait – Struktur und zentraler Fokus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160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54036" y="-475669"/>
            <a:ext cx="5410611" cy="691439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911062" y="5591586"/>
            <a:ext cx="7280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„Das Wort wurde Fleisch und wohnte 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</a:rPr>
              <a:t>(„zeltete“)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unter uns, und wir sahen seine 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</a:rPr>
              <a:t>Herrlichkeit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, als des eingeborenen Sohnes vom Vater, voller 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</a:rPr>
              <a:t>Gnade und Wahrheit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!“ (1,14)</a:t>
            </a:r>
          </a:p>
        </p:txBody>
      </p:sp>
    </p:spTree>
    <p:extLst>
      <p:ext uri="{BB962C8B-B14F-4D97-AF65-F5344CB8AC3E}">
        <p14:creationId xmlns:p14="http://schemas.microsoft.com/office/powerpoint/2010/main" val="31919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18456" t="21143" r="24130" b="26758"/>
          <a:stretch/>
        </p:blipFill>
        <p:spPr>
          <a:xfrm>
            <a:off x="2543175" y="1122731"/>
            <a:ext cx="8791575" cy="44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20477" t="10177" r="24280" b="6203"/>
          <a:stretch/>
        </p:blipFill>
        <p:spPr>
          <a:xfrm>
            <a:off x="2895600" y="497992"/>
            <a:ext cx="7238999" cy="61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19956" t="10596" r="23215" b="6402"/>
          <a:stretch/>
        </p:blipFill>
        <p:spPr>
          <a:xfrm>
            <a:off x="2828924" y="253935"/>
            <a:ext cx="7818229" cy="642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l="20354" t="24540" r="23010" b="60502"/>
          <a:stretch/>
        </p:blipFill>
        <p:spPr>
          <a:xfrm>
            <a:off x="2819400" y="272873"/>
            <a:ext cx="8488133" cy="126095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l="26209" t="39684" r="23010" b="15312"/>
          <a:stretch/>
        </p:blipFill>
        <p:spPr>
          <a:xfrm>
            <a:off x="2553929" y="1720951"/>
            <a:ext cx="7610604" cy="37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28238" t="15214" r="26192" b="11472"/>
          <a:stretch/>
        </p:blipFill>
        <p:spPr>
          <a:xfrm>
            <a:off x="2847976" y="106019"/>
            <a:ext cx="7829550" cy="70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hteck 4"/>
          <p:cNvSpPr/>
          <p:nvPr/>
        </p:nvSpPr>
        <p:spPr>
          <a:xfrm>
            <a:off x="2613815" y="598196"/>
            <a:ext cx="84637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Schlüsselvers</a:t>
            </a:r>
            <a:r>
              <a:rPr lang="de-DE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</a:p>
          <a:p>
            <a:endParaRPr lang="de-DE" sz="1600" i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de-DE" sz="36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„</a:t>
            </a:r>
            <a:r>
              <a:rPr lang="de-DE" sz="36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Noch viele andere </a:t>
            </a:r>
            <a:r>
              <a:rPr lang="de-DE" sz="36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Zeichen </a:t>
            </a:r>
            <a:r>
              <a:rPr lang="de-DE" sz="36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tat Jesus vor seinen Jüngern, die nicht geschrieben sind in diesem Buch. Diese aber sind geschrieben, </a:t>
            </a:r>
            <a:r>
              <a:rPr lang="de-DE" sz="36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damit ihr glaubt, </a:t>
            </a:r>
            <a:r>
              <a:rPr lang="de-DE" sz="36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dass</a:t>
            </a:r>
            <a:r>
              <a:rPr lang="de-DE" sz="36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Jesus der Christus </a:t>
            </a:r>
            <a:r>
              <a:rPr lang="de-DE" sz="36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ist,</a:t>
            </a:r>
            <a:r>
              <a:rPr lang="de-DE" sz="36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der Sohn Gottes, </a:t>
            </a:r>
            <a:r>
              <a:rPr lang="de-DE" sz="36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und damit ihr, weil ihr glaubt, </a:t>
            </a:r>
            <a:r>
              <a:rPr lang="de-DE" sz="36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das Leben </a:t>
            </a:r>
            <a:r>
              <a:rPr lang="de-DE" sz="36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habt in seinem Namen.“ </a:t>
            </a:r>
            <a:endParaRPr lang="de-DE" sz="3600" i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11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11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de-DE" sz="3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de-DE" sz="3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20,30-31)</a:t>
            </a:r>
            <a:endParaRPr lang="de-DE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 rot="5400000">
            <a:off x="4608756" y="427286"/>
            <a:ext cx="191025" cy="3735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86280" y="0"/>
            <a:ext cx="701379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2" y="432982"/>
            <a:ext cx="2159357" cy="2519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2769612" y="1068556"/>
            <a:ext cx="862228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Staunen – Glauben – Leben: </a:t>
            </a:r>
          </a:p>
          <a:p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Das Jesusportrait des Johannesevangeliums</a:t>
            </a:r>
          </a:p>
          <a:p>
            <a:endParaRPr lang="de-DE" sz="1000" dirty="0" smtClean="0"/>
          </a:p>
          <a:p>
            <a:endParaRPr lang="de-DE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de-DE" sz="4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de-DE" sz="4000" b="1" dirty="0" smtClean="0">
                <a:solidFill>
                  <a:schemeClr val="accent5">
                    <a:lumMod val="50000"/>
                  </a:schemeClr>
                </a:solidFill>
              </a:rPr>
              <a:t>Einführung: Der Apostel – sein Anliegen und besonderer Stil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759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 rot="5400000">
            <a:off x="4608756" y="427286"/>
            <a:ext cx="191025" cy="3735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86280" y="0"/>
            <a:ext cx="701379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2" y="432982"/>
            <a:ext cx="2159357" cy="2519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2769612" y="1068556"/>
            <a:ext cx="862228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Staunen – Glauben – Leben: </a:t>
            </a:r>
          </a:p>
          <a:p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Das Jesusportrait des Johannesevangeliums</a:t>
            </a:r>
          </a:p>
          <a:p>
            <a:endParaRPr lang="de-DE" sz="1000" dirty="0" smtClean="0"/>
          </a:p>
          <a:p>
            <a:endParaRPr lang="de-DE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de-DE" sz="4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de-DE" sz="4000" b="1" dirty="0" smtClean="0">
                <a:solidFill>
                  <a:schemeClr val="accent5">
                    <a:lumMod val="50000"/>
                  </a:schemeClr>
                </a:solidFill>
              </a:rPr>
              <a:t>Kp 1-12: Jesus zeigt sich der Welt – </a:t>
            </a:r>
          </a:p>
          <a:p>
            <a:r>
              <a:rPr lang="de-DE" sz="4000" dirty="0" smtClean="0">
                <a:solidFill>
                  <a:schemeClr val="accent5">
                    <a:lumMod val="50000"/>
                  </a:schemeClr>
                </a:solidFill>
              </a:rPr>
              <a:t>Glaube und Ablehnung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798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43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30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3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hteck 4"/>
          <p:cNvSpPr/>
          <p:nvPr/>
        </p:nvSpPr>
        <p:spPr>
          <a:xfrm>
            <a:off x="2613815" y="598196"/>
            <a:ext cx="84637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Schlüsselvers</a:t>
            </a:r>
            <a:r>
              <a:rPr lang="de-DE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</a:p>
          <a:p>
            <a:endParaRPr lang="de-DE" sz="1600" i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de-DE" sz="36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„</a:t>
            </a:r>
            <a:r>
              <a:rPr lang="de-DE" sz="36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Noch viele andere </a:t>
            </a:r>
            <a:r>
              <a:rPr lang="de-DE" sz="36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Zeichen </a:t>
            </a:r>
            <a:r>
              <a:rPr lang="de-DE" sz="36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tat Jesus vor seinen Jüngern, die nicht geschrieben sind in diesem Buch. Diese aber sind geschrieben, </a:t>
            </a:r>
            <a:r>
              <a:rPr lang="de-DE" sz="36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damit ihr glaubt, </a:t>
            </a:r>
            <a:r>
              <a:rPr lang="de-DE" sz="36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dass</a:t>
            </a:r>
            <a:r>
              <a:rPr lang="de-DE" sz="36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Jesus der Christus </a:t>
            </a:r>
            <a:r>
              <a:rPr lang="de-DE" sz="36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ist,</a:t>
            </a:r>
            <a:r>
              <a:rPr lang="de-DE" sz="36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der Sohn Gottes, </a:t>
            </a:r>
            <a:r>
              <a:rPr lang="de-DE" sz="36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und damit ihr, weil ihr glaubt, </a:t>
            </a:r>
            <a:r>
              <a:rPr lang="de-DE" sz="36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das Leben </a:t>
            </a:r>
            <a:r>
              <a:rPr lang="de-DE" sz="36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habt in seinem Namen.“ </a:t>
            </a:r>
            <a:endParaRPr lang="de-DE" sz="3600" i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11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11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de-DE" sz="3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de-DE" sz="3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20,30-31)</a:t>
            </a:r>
            <a:endParaRPr lang="de-DE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357622" y="-187325"/>
            <a:ext cx="80010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05"/>
          <a:stretch/>
        </p:blipFill>
        <p:spPr>
          <a:xfrm>
            <a:off x="939893" y="1197765"/>
            <a:ext cx="7756185" cy="3840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Ellipse 4"/>
          <p:cNvSpPr/>
          <p:nvPr/>
        </p:nvSpPr>
        <p:spPr>
          <a:xfrm>
            <a:off x="5448300" y="695325"/>
            <a:ext cx="3886199" cy="402748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1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hteck 5"/>
          <p:cNvSpPr/>
          <p:nvPr/>
        </p:nvSpPr>
        <p:spPr>
          <a:xfrm>
            <a:off x="2499515" y="464691"/>
            <a:ext cx="904478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 smtClean="0">
                <a:solidFill>
                  <a:schemeClr val="accent5">
                    <a:lumMod val="50000"/>
                  </a:schemeClr>
                </a:solidFill>
              </a:rPr>
              <a:t>Joh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800" b="1" dirty="0">
                <a:solidFill>
                  <a:schemeClr val="accent5">
                    <a:lumMod val="50000"/>
                  </a:schemeClr>
                </a:solidFill>
              </a:rPr>
              <a:t>1 + </a:t>
            </a:r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</a:rPr>
              <a:t>2: </a:t>
            </a:r>
            <a:r>
              <a:rPr lang="de-DE" sz="2800" b="1" u="sng" dirty="0" smtClean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de-DE" sz="2800" b="1" u="sng" dirty="0">
                <a:solidFill>
                  <a:schemeClr val="accent5">
                    <a:lumMod val="50000"/>
                  </a:schemeClr>
                </a:solidFill>
              </a:rPr>
              <a:t>Tage einer neuen Schöpfung</a:t>
            </a:r>
            <a:r>
              <a:rPr lang="de-DE" sz="2800" dirty="0">
                <a:solidFill>
                  <a:schemeClr val="accent5">
                    <a:lumMod val="50000"/>
                  </a:schemeClr>
                </a:solidFill>
              </a:rPr>
              <a:t>. Demnach wird am 7. Tag (in Kana) auch sinnbildlich mit Jesus Sabbat und Hochzeit gefeiert</a:t>
            </a:r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endParaRPr lang="de-DE" sz="2800" dirty="0"/>
          </a:p>
          <a:p>
            <a:r>
              <a:rPr lang="de-DE" sz="2400" b="1" dirty="0"/>
              <a:t>Tag 1 </a:t>
            </a:r>
            <a:r>
              <a:rPr lang="de-DE" sz="2400" dirty="0"/>
              <a:t>	</a:t>
            </a:r>
            <a:r>
              <a:rPr lang="de-DE" sz="2400" dirty="0" smtClean="0"/>
              <a:t>(</a:t>
            </a:r>
            <a:r>
              <a:rPr lang="de-DE" sz="2400" dirty="0"/>
              <a:t>1,19-28): </a:t>
            </a:r>
            <a:r>
              <a:rPr lang="de-DE" sz="2400" dirty="0" smtClean="0"/>
              <a:t>	Das </a:t>
            </a:r>
            <a:r>
              <a:rPr lang="de-DE" sz="2400" dirty="0"/>
              <a:t>Zeugnis des Täufers über Jesus (Teil 1</a:t>
            </a:r>
            <a:r>
              <a:rPr lang="de-DE" sz="2400" dirty="0" smtClean="0"/>
              <a:t>)</a:t>
            </a:r>
          </a:p>
          <a:p>
            <a:endParaRPr lang="de-DE" dirty="0"/>
          </a:p>
          <a:p>
            <a:r>
              <a:rPr lang="de-DE" sz="2400" b="1" dirty="0"/>
              <a:t>Tag 2 </a:t>
            </a:r>
            <a:r>
              <a:rPr lang="de-DE" sz="2400" dirty="0"/>
              <a:t>	</a:t>
            </a:r>
            <a:r>
              <a:rPr lang="de-DE" sz="2400" dirty="0" smtClean="0"/>
              <a:t>(</a:t>
            </a:r>
            <a:r>
              <a:rPr lang="de-DE" sz="2400" dirty="0"/>
              <a:t>1,29f): </a:t>
            </a:r>
            <a:r>
              <a:rPr lang="de-DE" sz="2400" dirty="0" smtClean="0"/>
              <a:t>	Das </a:t>
            </a:r>
            <a:r>
              <a:rPr lang="de-DE" sz="2400" dirty="0"/>
              <a:t>Zeugnis des Täufers (Teil 2): Jesus als </a:t>
            </a:r>
            <a:r>
              <a:rPr lang="de-DE" sz="2400" dirty="0" smtClean="0"/>
              <a:t>Lamm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		und </a:t>
            </a:r>
            <a:r>
              <a:rPr lang="de-DE" sz="2400" dirty="0"/>
              <a:t>Sohn </a:t>
            </a:r>
            <a:r>
              <a:rPr lang="de-DE" sz="2400" dirty="0" smtClean="0"/>
              <a:t>Gottes</a:t>
            </a:r>
          </a:p>
          <a:p>
            <a:endParaRPr lang="de-DE" sz="1600" dirty="0"/>
          </a:p>
          <a:p>
            <a:r>
              <a:rPr lang="de-DE" sz="2400" b="1" dirty="0"/>
              <a:t>Tag 3 </a:t>
            </a:r>
            <a:r>
              <a:rPr lang="de-DE" sz="2400" dirty="0"/>
              <a:t>	</a:t>
            </a:r>
            <a:r>
              <a:rPr lang="de-DE" sz="2400" dirty="0" smtClean="0"/>
              <a:t>(</a:t>
            </a:r>
            <a:r>
              <a:rPr lang="de-DE" sz="2400" dirty="0"/>
              <a:t>1,35f):	</a:t>
            </a:r>
            <a:r>
              <a:rPr lang="de-DE" sz="2400" dirty="0" smtClean="0"/>
              <a:t>	Drei </a:t>
            </a:r>
            <a:r>
              <a:rPr lang="de-DE" sz="2400" dirty="0"/>
              <a:t>Johannesjünger begegnen Jesus, u.a. </a:t>
            </a:r>
            <a:endParaRPr lang="de-DE" sz="2400" dirty="0" smtClean="0"/>
          </a:p>
          <a:p>
            <a:r>
              <a:rPr lang="de-DE" sz="2400" dirty="0"/>
              <a:t>	</a:t>
            </a:r>
            <a:r>
              <a:rPr lang="de-DE" sz="2400" dirty="0" smtClean="0"/>
              <a:t>		Andreas </a:t>
            </a:r>
            <a:r>
              <a:rPr lang="de-DE" sz="2400" dirty="0"/>
              <a:t>+ Simon </a:t>
            </a:r>
            <a:r>
              <a:rPr lang="de-DE" sz="2400" dirty="0" smtClean="0"/>
              <a:t>Petrus</a:t>
            </a:r>
          </a:p>
          <a:p>
            <a:endParaRPr lang="de-DE" sz="1600" dirty="0"/>
          </a:p>
          <a:p>
            <a:r>
              <a:rPr lang="de-DE" sz="2400" b="1" dirty="0"/>
              <a:t>Tag 4</a:t>
            </a:r>
            <a:r>
              <a:rPr lang="de-DE" sz="2400" dirty="0"/>
              <a:t>	</a:t>
            </a:r>
            <a:r>
              <a:rPr lang="de-DE" sz="2400" dirty="0" smtClean="0"/>
              <a:t>(</a:t>
            </a:r>
            <a:r>
              <a:rPr lang="de-DE" sz="2400" dirty="0"/>
              <a:t>1,43f):		</a:t>
            </a:r>
            <a:r>
              <a:rPr lang="de-DE" sz="2400" dirty="0" smtClean="0"/>
              <a:t>Jesus </a:t>
            </a:r>
            <a:r>
              <a:rPr lang="de-DE" sz="2400" dirty="0"/>
              <a:t>begegnet Philippus und </a:t>
            </a:r>
            <a:r>
              <a:rPr lang="de-DE" sz="2400" dirty="0" err="1" smtClean="0"/>
              <a:t>Natanael</a:t>
            </a:r>
            <a:endParaRPr lang="de-DE" sz="2400" dirty="0" smtClean="0"/>
          </a:p>
          <a:p>
            <a:endParaRPr lang="de-DE" sz="3600" dirty="0"/>
          </a:p>
          <a:p>
            <a:r>
              <a:rPr lang="de-DE" sz="2400" b="1" dirty="0"/>
              <a:t>Tag 5-7</a:t>
            </a:r>
            <a:r>
              <a:rPr lang="de-DE" sz="2400" dirty="0"/>
              <a:t>	</a:t>
            </a:r>
            <a:r>
              <a:rPr lang="de-DE" sz="2400" dirty="0" smtClean="0"/>
              <a:t>  (</a:t>
            </a:r>
            <a:r>
              <a:rPr lang="de-DE" sz="2400" dirty="0"/>
              <a:t>2,1f</a:t>
            </a:r>
            <a:r>
              <a:rPr lang="de-DE" sz="2400" dirty="0" smtClean="0"/>
              <a:t>):		Anreise </a:t>
            </a:r>
            <a:r>
              <a:rPr lang="de-DE" sz="2400" dirty="0"/>
              <a:t>nach Kana und Auftakt der Hochzeit </a:t>
            </a:r>
            <a:endParaRPr lang="de-DE" sz="2400" dirty="0" smtClean="0"/>
          </a:p>
          <a:p>
            <a:r>
              <a:rPr lang="de-DE" sz="2400" dirty="0"/>
              <a:t>	</a:t>
            </a:r>
            <a:r>
              <a:rPr lang="de-DE" sz="2400" dirty="0" smtClean="0"/>
              <a:t>		am </a:t>
            </a:r>
            <a:r>
              <a:rPr lang="de-DE" sz="2400" dirty="0"/>
              <a:t>7. Tag</a:t>
            </a:r>
          </a:p>
        </p:txBody>
      </p:sp>
    </p:spTree>
    <p:extLst>
      <p:ext uri="{BB962C8B-B14F-4D97-AF65-F5344CB8AC3E}">
        <p14:creationId xmlns:p14="http://schemas.microsoft.com/office/powerpoint/2010/main" val="26233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hteck 4"/>
          <p:cNvSpPr/>
          <p:nvPr/>
        </p:nvSpPr>
        <p:spPr>
          <a:xfrm>
            <a:off x="2905125" y="497277"/>
            <a:ext cx="780097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de-DE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Johannes ruft </a:t>
            </a:r>
            <a:r>
              <a:rPr lang="de-DE" sz="2800" b="1" u="sng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 ZEUGEN</a:t>
            </a:r>
            <a:r>
              <a:rPr lang="de-DE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für </a:t>
            </a:r>
            <a:r>
              <a:rPr lang="de-DE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Gottheit </a:t>
            </a:r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Jesu auf. </a:t>
            </a:r>
            <a:endParaRPr lang="de-DE" sz="28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524000" y="1430161"/>
            <a:ext cx="10372726" cy="437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lvl="0" indent="449580">
              <a:lnSpc>
                <a:spcPct val="150000"/>
              </a:lnSpc>
              <a:spcAft>
                <a:spcPts val="600"/>
              </a:spcAft>
            </a:pPr>
            <a:r>
              <a:rPr lang="de-DE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Johannes</a:t>
            </a:r>
            <a:r>
              <a:rPr lang="de-DE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der Vorläufer: „Er ist der Sohn Gottes“ (1,34)</a:t>
            </a:r>
          </a:p>
          <a:p>
            <a:pPr marL="449580" lvl="0" indent="449580">
              <a:lnSpc>
                <a:spcPct val="150000"/>
              </a:lnSpc>
              <a:spcAft>
                <a:spcPts val="600"/>
              </a:spcAft>
            </a:pPr>
            <a:r>
              <a:rPr lang="de-DE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Nathanael,</a:t>
            </a:r>
            <a:r>
              <a:rPr lang="de-DE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der Skeptiker: „Du bist der Sohn Gottes (1,49)</a:t>
            </a:r>
          </a:p>
          <a:p>
            <a:pPr lvl="0" indent="449580">
              <a:lnSpc>
                <a:spcPct val="150000"/>
              </a:lnSpc>
              <a:spcAft>
                <a:spcPts val="600"/>
              </a:spcAft>
            </a:pPr>
            <a:r>
              <a:rPr lang="de-DE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Petrus,</a:t>
            </a:r>
            <a:r>
              <a:rPr lang="de-DE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enger Weggefährte: „Du bist der Heilige Gottes“ (6,69)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de-DE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de-DE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selbst über sich: „Ich bin Gottes Sohn“ (10,36)</a:t>
            </a:r>
          </a:p>
          <a:p>
            <a:pPr lvl="0" indent="449580">
              <a:lnSpc>
                <a:spcPct val="150000"/>
              </a:lnSpc>
              <a:spcAft>
                <a:spcPts val="600"/>
              </a:spcAft>
            </a:pPr>
            <a:r>
              <a:rPr lang="de-DE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Martha</a:t>
            </a:r>
            <a:r>
              <a:rPr lang="de-DE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enge Freundin: „Du bist der Christus, der Sohn Gottes“ (11,27)</a:t>
            </a:r>
          </a:p>
          <a:p>
            <a:pPr marL="449580" lvl="0" indent="449580">
              <a:lnSpc>
                <a:spcPct val="150000"/>
              </a:lnSpc>
              <a:spcAft>
                <a:spcPts val="600"/>
              </a:spcAft>
            </a:pPr>
            <a:r>
              <a:rPr lang="de-DE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Thomas,</a:t>
            </a:r>
            <a:r>
              <a:rPr lang="de-DE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der Zweifler: „Mein Herr und mein Gott!“ (20,28)</a:t>
            </a:r>
          </a:p>
          <a:p>
            <a:pPr marL="899160" lvl="0" indent="449580">
              <a:lnSpc>
                <a:spcPct val="150000"/>
              </a:lnSpc>
              <a:spcAft>
                <a:spcPts val="600"/>
              </a:spcAft>
            </a:pPr>
            <a:r>
              <a:rPr lang="de-DE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Johannes</a:t>
            </a:r>
            <a:r>
              <a:rPr lang="de-DE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der Nachfolger: „Er ist der Messias, der Sohn Gottes“ (20,30)</a:t>
            </a:r>
            <a:endParaRPr lang="de-DE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hteck 1"/>
          <p:cNvSpPr/>
          <p:nvPr/>
        </p:nvSpPr>
        <p:spPr>
          <a:xfrm>
            <a:off x="2149308" y="2081965"/>
            <a:ext cx="8858250" cy="414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0">
              <a:lnSpc>
                <a:spcPct val="150000"/>
              </a:lnSpc>
              <a:spcAft>
                <a:spcPts val="30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Ich bin </a:t>
            </a: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das Brot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des Lebens (6,35)</a:t>
            </a:r>
          </a:p>
          <a:p>
            <a:pPr marL="1600200">
              <a:lnSpc>
                <a:spcPct val="150000"/>
              </a:lnSpc>
              <a:spcAft>
                <a:spcPts val="30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Ich bin </a:t>
            </a: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das Licht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der Welt (8,12)</a:t>
            </a:r>
          </a:p>
          <a:p>
            <a:pPr marL="1257300">
              <a:lnSpc>
                <a:spcPct val="150000"/>
              </a:lnSpc>
              <a:spcAft>
                <a:spcPts val="30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Ich bin </a:t>
            </a: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die Tür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(10,9)</a:t>
            </a:r>
          </a:p>
          <a:p>
            <a:pPr marL="228600">
              <a:lnSpc>
                <a:spcPct val="150000"/>
              </a:lnSpc>
              <a:spcAft>
                <a:spcPts val="300"/>
              </a:spcAft>
            </a:pP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Ich bin der gute Hirte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(10,11)</a:t>
            </a:r>
          </a:p>
          <a:p>
            <a:pPr marL="1257300">
              <a:lnSpc>
                <a:spcPct val="150000"/>
              </a:lnSpc>
              <a:spcAft>
                <a:spcPts val="30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Ich bin die </a:t>
            </a: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Auferstehung und das Leben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(11,25)</a:t>
            </a:r>
          </a:p>
          <a:p>
            <a:pPr marL="1600200">
              <a:lnSpc>
                <a:spcPct val="150000"/>
              </a:lnSpc>
              <a:spcAft>
                <a:spcPts val="30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Ich bin der </a:t>
            </a: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Weg, die Wahrheit und das Leben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(14,6)</a:t>
            </a:r>
          </a:p>
          <a:p>
            <a:pPr marL="2057400">
              <a:lnSpc>
                <a:spcPct val="150000"/>
              </a:lnSpc>
              <a:spcAft>
                <a:spcPts val="30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Ich bin </a:t>
            </a: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der wahre Weinstock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(15,1)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478718" y="481310"/>
            <a:ext cx="86464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Johannes lässt Jesus </a:t>
            </a:r>
            <a:r>
              <a:rPr lang="de-DE" sz="2800" b="1" u="sng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 X</a:t>
            </a:r>
            <a:r>
              <a:rPr lang="de-DE" sz="2800" u="sng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b="1" u="sng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„ICH BIN</a:t>
            </a:r>
            <a:r>
              <a:rPr lang="de-DE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der ich bin“ </a:t>
            </a:r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2800" i="1" dirty="0" err="1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ego</a:t>
            </a:r>
            <a:r>
              <a:rPr lang="de-DE" sz="2800" i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eimi</a:t>
            </a:r>
            <a:r>
              <a:rPr lang="de-DE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sagen und damit seinen Anspruch als Gott deutlich machen (vgl. Ex. 3,14)</a:t>
            </a:r>
            <a:endParaRPr lang="de-DE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hteck 4"/>
          <p:cNvSpPr/>
          <p:nvPr/>
        </p:nvSpPr>
        <p:spPr>
          <a:xfrm>
            <a:off x="2581274" y="394882"/>
            <a:ext cx="8705851" cy="145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de-DE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Johannes berichtet von </a:t>
            </a:r>
            <a:r>
              <a:rPr lang="de-DE" sz="2800" b="1" u="sng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 ZEICHEN</a:t>
            </a:r>
            <a:r>
              <a:rPr lang="de-DE" sz="2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(Wundern), die Jesus tut, um seine Gottheit unter Beweis zu stellen und Glauben zu wecken bzw. Unglaube zu </a:t>
            </a:r>
            <a:r>
              <a:rPr lang="de-DE" sz="2800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entlarven:</a:t>
            </a:r>
            <a:endParaRPr lang="de-DE" sz="24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181224" y="2044737"/>
            <a:ext cx="9505950" cy="414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e-DE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Verwandlung von Wasser in Wein</a:t>
            </a:r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auf Hochzeit zu Kana (2,1-11)</a:t>
            </a:r>
          </a:p>
          <a:p>
            <a:pPr marL="457200" lvl="0" indent="-457200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e-DE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Heilung </a:t>
            </a: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des Sohnes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eines königlichen Beamten (</a:t>
            </a:r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4,46-54)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lvl="0" indent="-457200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Heilung des Gelähmten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am Teich Bethesda (</a:t>
            </a:r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5,1-47)</a:t>
            </a:r>
          </a:p>
          <a:p>
            <a:pPr marL="457200" lvl="0" indent="-457200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e-DE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Speisung der </a:t>
            </a: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5000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(6,1-14) vgl. „Ich bin das Brot des </a:t>
            </a:r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Lebens“</a:t>
            </a:r>
          </a:p>
          <a:p>
            <a:pPr marL="457200" lvl="0" indent="-457200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e-DE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Jesus </a:t>
            </a: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geht auf dem Wasser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(6,15-21) vgl. „Ich </a:t>
            </a:r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bin´s“</a:t>
            </a:r>
          </a:p>
          <a:p>
            <a:pPr marL="457200" lvl="0" indent="-457200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e-DE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Heilung </a:t>
            </a: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des Blindgeborenen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(9,1-41) vgl. „Ich bin das Licht der </a:t>
            </a:r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Welt“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de-DE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Auferweckung </a:t>
            </a: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des Lazarus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(11,1-57) vgl. „Ich bin die </a:t>
            </a:r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Auferstehung“</a:t>
            </a:r>
          </a:p>
        </p:txBody>
      </p:sp>
    </p:spTree>
    <p:extLst>
      <p:ext uri="{BB962C8B-B14F-4D97-AF65-F5344CB8AC3E}">
        <p14:creationId xmlns:p14="http://schemas.microsoft.com/office/powerpoint/2010/main" val="21957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432" y="-76200"/>
            <a:ext cx="385320" cy="76485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0" y="394882"/>
            <a:ext cx="1523883" cy="177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hteck 1"/>
          <p:cNvSpPr/>
          <p:nvPr/>
        </p:nvSpPr>
        <p:spPr>
          <a:xfrm>
            <a:off x="2521140" y="513126"/>
            <a:ext cx="5241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Weitere 7er-Reihen </a:t>
            </a:r>
            <a:r>
              <a:rPr lang="de-DE" sz="2800" dirty="0" smtClean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bei Johannes: 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521139" y="1470063"/>
            <a:ext cx="35190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 Gespräche mit Frauen: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Maria in </a:t>
            </a:r>
            <a:r>
              <a:rPr lang="de-DE" sz="24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Kanaa</a:t>
            </a:r>
            <a:endParaRPr lang="de-DE" sz="24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Samariterin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Sünderin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Martha +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Maria (</a:t>
            </a:r>
            <a:r>
              <a:rPr lang="de-DE" sz="24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Betanien</a:t>
            </a:r>
            <a:r>
              <a:rPr lang="de-DE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Maria (am Kreuz)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Maria Magdalena 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707329" y="1470063"/>
            <a:ext cx="47321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 Beziehungen der Einheit </a:t>
            </a:r>
            <a:r>
              <a:rPr lang="de-DE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(13-17):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Jesus und Vater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Jesus und Jünger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Jesus und Geist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Jünger und Vater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Vater und Geist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Geist und Jünger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Jünger und Jünger</a:t>
            </a:r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2521139" y="4950768"/>
            <a:ext cx="7851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 Jünger nach der Auferstehung </a:t>
            </a:r>
            <a:r>
              <a:rPr lang="de-DE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(am See, Kp. 21)</a:t>
            </a:r>
            <a:r>
              <a:rPr lang="de-DE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de-DE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Simon Petrus, Thomas, Nathanael, Johannes und Jakobus, und zwei weitere…</a:t>
            </a:r>
          </a:p>
        </p:txBody>
      </p:sp>
    </p:spTree>
    <p:extLst>
      <p:ext uri="{BB962C8B-B14F-4D97-AF65-F5344CB8AC3E}">
        <p14:creationId xmlns:p14="http://schemas.microsoft.com/office/powerpoint/2010/main" val="6228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9eba40e-f119-4bfd-b5a2-2006c18248b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7161B836DFBB498398B187B1CA8032" ma:contentTypeVersion="15" ma:contentTypeDescription="Ein neues Dokument erstellen." ma:contentTypeScope="" ma:versionID="a148adc43955e2caef6c9e8e1e9c8acb">
  <xsd:schema xmlns:xsd="http://www.w3.org/2001/XMLSchema" xmlns:xs="http://www.w3.org/2001/XMLSchema" xmlns:p="http://schemas.microsoft.com/office/2006/metadata/properties" xmlns:ns3="69eba40e-f119-4bfd-b5a2-2006c18248b0" targetNamespace="http://schemas.microsoft.com/office/2006/metadata/properties" ma:root="true" ma:fieldsID="1632a4cf8f6d1e6ed9dfd64ce63ff8af" ns3:_="">
    <xsd:import namespace="69eba40e-f119-4bfd-b5a2-2006c18248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ba40e-f119-4bfd-b5a2-2006c1824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064092-74BD-4674-B3B4-98499FA31D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C5C6A5-D30E-4D57-BD4F-3F13C1BCCC40}">
  <ds:schemaRefs>
    <ds:schemaRef ds:uri="http://schemas.microsoft.com/office/2006/documentManagement/types"/>
    <ds:schemaRef ds:uri="http://schemas.microsoft.com/office/infopath/2007/PartnerControls"/>
    <ds:schemaRef ds:uri="69eba40e-f119-4bfd-b5a2-2006c18248b0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BEA883-1251-423B-BE7C-71944FDC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eba40e-f119-4bfd-b5a2-2006c18248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Breitbild</PresentationFormat>
  <Paragraphs>133</Paragraphs>
  <Slides>23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Schulte</dc:creator>
  <cp:lastModifiedBy>Daniel Schulte</cp:lastModifiedBy>
  <cp:revision>71</cp:revision>
  <dcterms:created xsi:type="dcterms:W3CDTF">2025-02-02T16:52:05Z</dcterms:created>
  <dcterms:modified xsi:type="dcterms:W3CDTF">2025-02-08T23:34:59Z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0x010100FF7161B836DFBB498398B187B1CA8032</vt:lpwstr>
  </property>
</Properties>
</file>